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image9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66" r:id="rId2"/>
    <p:sldId id="257" r:id="rId3"/>
    <p:sldId id="258" r:id="rId4"/>
    <p:sldId id="356" r:id="rId5"/>
    <p:sldId id="357" r:id="rId6"/>
    <p:sldId id="358" r:id="rId7"/>
    <p:sldId id="359" r:id="rId8"/>
    <p:sldId id="360" r:id="rId9"/>
    <p:sldId id="361" r:id="rId10"/>
    <p:sldId id="362" r:id="rId11"/>
    <p:sldId id="363" r:id="rId12"/>
    <p:sldId id="375" r:id="rId13"/>
    <p:sldId id="364" r:id="rId14"/>
    <p:sldId id="365" r:id="rId15"/>
    <p:sldId id="374" r:id="rId16"/>
    <p:sldId id="376" r:id="rId17"/>
    <p:sldId id="366" r:id="rId18"/>
    <p:sldId id="264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62C"/>
    <a:srgbClr val="445261"/>
    <a:srgbClr val="282E58"/>
    <a:srgbClr val="0F4AA0"/>
    <a:srgbClr val="144D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10"/>
    <p:restoredTop sz="94662"/>
  </p:normalViewPr>
  <p:slideViewPr>
    <p:cSldViewPr snapToGrid="0" snapToObjects="1">
      <p:cViewPr varScale="1">
        <p:scale>
          <a:sx n="65" d="100"/>
          <a:sy n="65" d="100"/>
        </p:scale>
        <p:origin x="52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238CB-8D3E-4B25-BA43-B32AF502B65A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8D211-7299-4D86-AF1B-7DEC0A0234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3520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BC3CB2-3B99-1B49-9F8C-368DBEB938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98F52C-4FD6-754F-89C6-B018994EE5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1980C62-7B08-2948-B5D9-CB78244BC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F4A4E3-6592-104A-95FD-9C48727A9C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59387A2-C540-4A4F-AB20-02DC71ED3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1789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585CB-2445-E34D-94DC-29EDB2352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F8D6568-E823-A14B-ABC1-89C4E0B89D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CA02AA0-AEBC-B44A-AE58-5E4A14948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428582B-0399-FB4E-97E6-30D018E37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1B16BCE-2785-1848-8D35-6E0C72139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54681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AAC6497-564B-B14C-A514-1D34A036CB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76D8BE6-B91C-8349-B4F1-9F2E2CCB10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9951021-E671-6F41-8145-CD6E65291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EB6C5D9-5F04-9647-8CBD-AEAB9DED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FA2DC1-FA07-7440-88AC-49365AC12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487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49B39F-6D7F-1B4D-AA93-060D43F06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915DC62-400E-D24E-9C2A-7403B96CB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A7F998A-F6A3-BD47-87D5-F06C367BA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1E33610-F796-3942-98FA-04C5296613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257C9B2-745E-8145-A83A-55248452B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08882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E3BA1-A8DA-CE4A-A554-6174F7AB3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9D11E40-C22C-684F-9396-B34D63D2E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AAECDEF-4710-314B-ACD2-924FAF720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2AD66A8-2908-8F47-A933-32DF56227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DB7B06-1ACB-B94E-AAC0-F3FB81DE90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387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DE4564-68B2-6342-A127-FB017AB83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17BD73-19F2-B748-BF9A-0F43C47E2F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DC2E5C-3D0A-AE44-AA1E-FE1773F70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ED9C169-5DE1-5F44-9B87-3797A2395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548450-842E-C74E-A3D5-D107AF51D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9728B1A-C42B-DA4E-BAA6-29535A054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78462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73CF82-24FE-8E4A-A772-8ACF2E4A8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DAD3F47-3FD5-AD4D-830B-9CBE81190D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B4412E7-CD61-8440-8B97-C80DD3F8C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EF917F3-1761-A04C-B98E-244F41E000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B8F9B62-865F-594E-BAF7-F92B4D2999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3CCA655-8D87-FD4D-AF07-608F2AAF4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63F34F5-C8A3-5149-8AFB-88FFD3718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6CABE1B-A255-CA4A-A50C-3F8F97183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8263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7DD012-CC89-5E4B-9801-EDD5538EE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AD2A527-7239-C84A-A94F-2CD701C79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5A1CCFB-942C-B045-8D42-4ABF3ABE8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4F6C715-A24F-B548-95BD-117F35EF6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2902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248A4FF-D557-0840-82D1-C5F2F00D5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F9F1645-7B8C-2B43-9F52-2B66CC636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EC786A5-57BA-5D45-8A1B-4AA7791A57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521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5E2270-D9D4-6243-9229-89B086D46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3F6682-E21D-2749-8370-05A2B0B58B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56F0D34-3BA3-1341-9089-D2B3826CA6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2207208-8EF7-FC44-8196-7690173CE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FE92019-C886-854D-9E95-AAEB39343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A6F8AAC-4BD3-E442-BD14-ED6C7231E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14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FFC6A-8C7C-9140-9CDB-4DE346747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6264F03-790A-6747-8BB5-0E69B16025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203BB99-FB31-714C-998E-A3D9E8B9B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C535621-11B7-5C49-8F56-CC286C005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B646CFF-E73D-E749-B992-EEE075B76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1A545A5-1BD5-6E4E-AFCE-A231FEE3E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243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EF4E5A4-F6D7-6E44-8F0D-3E30E0894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7135CD9-F599-8347-A151-151141B9FF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A80869-E511-3A42-A281-4A2A339014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3DFDC7-00CE-7341-A045-C1B03FEF2AFD}" type="datetimeFigureOut">
              <a:rPr lang="pt-BR" smtClean="0"/>
              <a:t>02/10/2018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1224853-4D66-9941-B594-E54A5FB668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D0D4615-9C9D-8249-AD93-FB6FAF56BD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92F3F4-9963-4E44-A23F-21997EB168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37024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E18DDBF3-BEB7-40D8-B3DD-05A661DDC580}"/>
              </a:ext>
            </a:extLst>
          </p:cNvPr>
          <p:cNvSpPr txBox="1"/>
          <p:nvPr/>
        </p:nvSpPr>
        <p:spPr>
          <a:xfrm>
            <a:off x="3141655" y="838748"/>
            <a:ext cx="5908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Gestão de TI</a:t>
            </a:r>
          </a:p>
        </p:txBody>
      </p:sp>
      <p:sp>
        <p:nvSpPr>
          <p:cNvPr id="9" name="Rectangle 3">
            <a:extLst>
              <a:ext uri="{FF2B5EF4-FFF2-40B4-BE49-F238E27FC236}">
                <a16:creationId xmlns:a16="http://schemas.microsoft.com/office/drawing/2014/main" id="{BC838063-0FAB-4680-8AA8-E42432CA0BD9}"/>
              </a:ext>
            </a:extLst>
          </p:cNvPr>
          <p:cNvSpPr txBox="1">
            <a:spLocks noChangeArrowheads="1"/>
          </p:cNvSpPr>
          <p:nvPr/>
        </p:nvSpPr>
        <p:spPr>
          <a:xfrm>
            <a:off x="1614130" y="2895645"/>
            <a:ext cx="8963738" cy="2747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400">
              <a:buNone/>
              <a:defRPr/>
            </a:pPr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Aula 8</a:t>
            </a:r>
          </a:p>
          <a:p>
            <a:pPr marL="0" indent="0" algn="ctr" defTabSz="914400">
              <a:buNone/>
              <a:defRPr/>
            </a:pPr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Gestão de Riscos</a:t>
            </a:r>
          </a:p>
          <a:p>
            <a:pPr marL="0" indent="0" algn="ctr" defTabSz="914400">
              <a:buNone/>
              <a:defRPr/>
            </a:pPr>
            <a:r>
              <a:rPr lang="pt-BR" sz="2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Prof. Adriano de Oliveira Martins, MSc</a:t>
            </a:r>
            <a:endParaRPr lang="pt-B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4C99397C-70C6-4F4D-A250-092DB940D839}"/>
              </a:ext>
            </a:extLst>
          </p:cNvPr>
          <p:cNvGrpSpPr/>
          <p:nvPr/>
        </p:nvGrpSpPr>
        <p:grpSpPr>
          <a:xfrm>
            <a:off x="9473009" y="407739"/>
            <a:ext cx="2209718" cy="1224394"/>
            <a:chOff x="7036021" y="3613905"/>
            <a:chExt cx="2209718" cy="1224394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7CBC862D-6E65-4570-9271-27360D517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6021" y="3613906"/>
              <a:ext cx="827059" cy="1224393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13F11E14-A3E1-4DD9-85EE-5CC3CB0AF55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8292" y="3613905"/>
              <a:ext cx="1167447" cy="12243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4892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5B008326-8C12-4B99-9F6B-70B9285F30BF}"/>
              </a:ext>
            </a:extLst>
          </p:cNvPr>
          <p:cNvSpPr txBox="1">
            <a:spLocks noChangeArrowheads="1"/>
          </p:cNvSpPr>
          <p:nvPr/>
        </p:nvSpPr>
        <p:spPr>
          <a:xfrm>
            <a:off x="1835181" y="525880"/>
            <a:ext cx="8153400" cy="67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pt-BR" sz="4000" dirty="0">
                <a:solidFill>
                  <a:schemeClr val="tx1"/>
                </a:solidFill>
                <a:latin typeface="Arial" charset="0"/>
              </a:rPr>
              <a:t>3 linhas de defesa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3D046EA-3808-4D7C-8AEE-A9C993A8B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4674" y="1452669"/>
            <a:ext cx="10021996" cy="5136124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9118873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CC759810-6222-47D5-BF50-08ACC335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493" y="396707"/>
            <a:ext cx="9738068" cy="6064585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AB5A16BB-404A-4029-810F-D900050216FB}"/>
              </a:ext>
            </a:extLst>
          </p:cNvPr>
          <p:cNvSpPr/>
          <p:nvPr/>
        </p:nvSpPr>
        <p:spPr>
          <a:xfrm>
            <a:off x="2544603" y="6479403"/>
            <a:ext cx="15799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pt-BR" sz="1200" i="1" spc="1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Fonte: KPMG Brasil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0890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D0457A88-09CC-4C47-A6CD-F6F775544981}"/>
              </a:ext>
            </a:extLst>
          </p:cNvPr>
          <p:cNvSpPr txBox="1"/>
          <p:nvPr/>
        </p:nvSpPr>
        <p:spPr>
          <a:xfrm>
            <a:off x="663677" y="838748"/>
            <a:ext cx="2959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Qual processo deve ser priorizado?</a:t>
            </a:r>
            <a:endParaRPr lang="pt-BR" sz="3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Imagem relacionada">
            <a:extLst>
              <a:ext uri="{FF2B5EF4-FFF2-40B4-BE49-F238E27FC236}">
                <a16:creationId xmlns:a16="http://schemas.microsoft.com/office/drawing/2014/main" id="{6837AA4C-CB72-48AB-A2EA-579ACED3B5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04047" y="1341199"/>
            <a:ext cx="7574124" cy="3840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9236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5B008326-8C12-4B99-9F6B-70B9285F30BF}"/>
              </a:ext>
            </a:extLst>
          </p:cNvPr>
          <p:cNvSpPr txBox="1">
            <a:spLocks noChangeArrowheads="1"/>
          </p:cNvSpPr>
          <p:nvPr/>
        </p:nvSpPr>
        <p:spPr>
          <a:xfrm>
            <a:off x="1835181" y="525880"/>
            <a:ext cx="8153400" cy="67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8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pt-BR" sz="4000" dirty="0">
                <a:solidFill>
                  <a:schemeClr val="tx1"/>
                </a:solidFill>
                <a:latin typeface="Arial" charset="0"/>
              </a:rPr>
              <a:t>Tratamento de Riscos conforme avaliação</a:t>
            </a:r>
          </a:p>
        </p:txBody>
      </p:sp>
      <p:grpSp>
        <p:nvGrpSpPr>
          <p:cNvPr id="10" name="Grupo 65">
            <a:extLst>
              <a:ext uri="{FF2B5EF4-FFF2-40B4-BE49-F238E27FC236}">
                <a16:creationId xmlns:a16="http://schemas.microsoft.com/office/drawing/2014/main" id="{E1F7DF69-EA50-4A55-8288-7AEFA2A4C833}"/>
              </a:ext>
            </a:extLst>
          </p:cNvPr>
          <p:cNvGrpSpPr>
            <a:grpSpLocks noChangeAspect="1"/>
          </p:cNvGrpSpPr>
          <p:nvPr/>
        </p:nvGrpSpPr>
        <p:grpSpPr>
          <a:xfrm>
            <a:off x="3327575" y="1754201"/>
            <a:ext cx="6067447" cy="4581794"/>
            <a:chOff x="1524000" y="1828800"/>
            <a:chExt cx="5181600" cy="3912853"/>
          </a:xfrm>
        </p:grpSpPr>
        <p:grpSp>
          <p:nvGrpSpPr>
            <p:cNvPr id="11" name="Grupo 34">
              <a:extLst>
                <a:ext uri="{FF2B5EF4-FFF2-40B4-BE49-F238E27FC236}">
                  <a16:creationId xmlns:a16="http://schemas.microsoft.com/office/drawing/2014/main" id="{28A2CE77-5F9F-4857-96C9-5AF92701FFD8}"/>
                </a:ext>
              </a:extLst>
            </p:cNvPr>
            <p:cNvGrpSpPr/>
            <p:nvPr/>
          </p:nvGrpSpPr>
          <p:grpSpPr>
            <a:xfrm>
              <a:off x="1524000" y="1828800"/>
              <a:ext cx="5181600" cy="3912853"/>
              <a:chOff x="1524000" y="1828800"/>
              <a:chExt cx="5181600" cy="3912853"/>
            </a:xfrm>
          </p:grpSpPr>
          <p:grpSp>
            <p:nvGrpSpPr>
              <p:cNvPr id="14" name="Grupo 33">
                <a:extLst>
                  <a:ext uri="{FF2B5EF4-FFF2-40B4-BE49-F238E27FC236}">
                    <a16:creationId xmlns:a16="http://schemas.microsoft.com/office/drawing/2014/main" id="{3411C436-BBC2-4BE3-A7ED-BBC8C4728A6C}"/>
                  </a:ext>
                </a:extLst>
              </p:cNvPr>
              <p:cNvGrpSpPr/>
              <p:nvPr/>
            </p:nvGrpSpPr>
            <p:grpSpPr>
              <a:xfrm>
                <a:off x="1852050" y="1851116"/>
                <a:ext cx="4837262" cy="3548468"/>
                <a:chOff x="1852050" y="1851116"/>
                <a:chExt cx="4837262" cy="3548468"/>
              </a:xfrm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24" name="Retângulo 23">
                  <a:extLst>
                    <a:ext uri="{FF2B5EF4-FFF2-40B4-BE49-F238E27FC236}">
                      <a16:creationId xmlns:a16="http://schemas.microsoft.com/office/drawing/2014/main" id="{C3DBF300-98D8-4962-B770-A3EC6FD870AD}"/>
                    </a:ext>
                  </a:extLst>
                </p:cNvPr>
                <p:cNvSpPr/>
                <p:nvPr/>
              </p:nvSpPr>
              <p:spPr>
                <a:xfrm>
                  <a:off x="1852050" y="1851416"/>
                  <a:ext cx="2412000" cy="1764000"/>
                </a:xfrm>
                <a:prstGeom prst="rect">
                  <a:avLst/>
                </a:prstGeom>
                <a:solidFill>
                  <a:srgbClr val="FFFF00"/>
                </a:solidFill>
                <a:ln w="25400" cap="flat" cmpd="sng" algn="ctr">
                  <a:solidFill>
                    <a:srgbClr val="FFFF00"/>
                  </a:solidFill>
                  <a:prstDash val="solid"/>
                </a:ln>
                <a:effectLst/>
              </p:spPr>
              <p:txBody>
                <a:bodyPr rtlCol="0" anchor="t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REDUZIR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IMPACTO</a:t>
                  </a:r>
                </a:p>
              </p:txBody>
            </p:sp>
            <p:sp>
              <p:nvSpPr>
                <p:cNvPr id="25" name="Retângulo 24">
                  <a:extLst>
                    <a:ext uri="{FF2B5EF4-FFF2-40B4-BE49-F238E27FC236}">
                      <a16:creationId xmlns:a16="http://schemas.microsoft.com/office/drawing/2014/main" id="{057B6657-068C-418D-B479-7B8D971E832F}"/>
                    </a:ext>
                  </a:extLst>
                </p:cNvPr>
                <p:cNvSpPr/>
                <p:nvPr/>
              </p:nvSpPr>
              <p:spPr>
                <a:xfrm>
                  <a:off x="4277311" y="1851116"/>
                  <a:ext cx="2412001" cy="1764000"/>
                </a:xfrm>
                <a:prstGeom prst="rect">
                  <a:avLst/>
                </a:prstGeom>
                <a:solidFill>
                  <a:srgbClr val="FF0000"/>
                </a:solidFill>
                <a:ln w="25400" cap="flat" cmpd="sng" algn="ctr">
                  <a:solidFill>
                    <a:srgbClr val="FF0000"/>
                  </a:solidFill>
                  <a:prstDash val="solid"/>
                </a:ln>
                <a:effectLst/>
              </p:spPr>
              <p:txBody>
                <a:bodyPr rtlCol="0" anchor="t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RISCO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INACEITÁVEL</a:t>
                  </a:r>
                </a:p>
              </p:txBody>
            </p:sp>
            <p:sp>
              <p:nvSpPr>
                <p:cNvPr id="26" name="Retângulo 25">
                  <a:extLst>
                    <a:ext uri="{FF2B5EF4-FFF2-40B4-BE49-F238E27FC236}">
                      <a16:creationId xmlns:a16="http://schemas.microsoft.com/office/drawing/2014/main" id="{4DBF34EE-885D-4104-A2CA-348D9B1474A9}"/>
                    </a:ext>
                  </a:extLst>
                </p:cNvPr>
                <p:cNvSpPr/>
                <p:nvPr/>
              </p:nvSpPr>
              <p:spPr>
                <a:xfrm>
                  <a:off x="1852050" y="3635584"/>
                  <a:ext cx="2412000" cy="1764000"/>
                </a:xfrm>
                <a:prstGeom prst="rect">
                  <a:avLst/>
                </a:prstGeom>
                <a:solidFill>
                  <a:srgbClr val="33CC33"/>
                </a:solidFill>
                <a:ln w="25400" cap="flat" cmpd="sng" algn="ctr">
                  <a:solidFill>
                    <a:srgbClr val="33CC33"/>
                  </a:solidFill>
                  <a:prstDash val="solid"/>
                </a:ln>
                <a:effectLst/>
              </p:spPr>
              <p:txBody>
                <a:bodyPr rtlCol="0" anchor="b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RISCO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ACEITÁVEL</a:t>
                  </a:r>
                </a:p>
              </p:txBody>
            </p:sp>
            <p:sp>
              <p:nvSpPr>
                <p:cNvPr id="27" name="Retângulo 26">
                  <a:extLst>
                    <a:ext uri="{FF2B5EF4-FFF2-40B4-BE49-F238E27FC236}">
                      <a16:creationId xmlns:a16="http://schemas.microsoft.com/office/drawing/2014/main" id="{F686E788-8805-4CFC-A9B5-B4616F52A76D}"/>
                    </a:ext>
                  </a:extLst>
                </p:cNvPr>
                <p:cNvSpPr/>
                <p:nvPr/>
              </p:nvSpPr>
              <p:spPr>
                <a:xfrm>
                  <a:off x="4277310" y="3635284"/>
                  <a:ext cx="2412000" cy="1764000"/>
                </a:xfrm>
                <a:prstGeom prst="rect">
                  <a:avLst/>
                </a:prstGeom>
                <a:solidFill>
                  <a:srgbClr val="FFFF00"/>
                </a:solidFill>
                <a:ln w="25400" cap="flat" cmpd="sng" algn="ctr">
                  <a:solidFill>
                    <a:srgbClr val="FFFF00"/>
                  </a:solidFill>
                  <a:prstDash val="solid"/>
                </a:ln>
                <a:effectLst/>
              </p:spPr>
              <p:txBody>
                <a:bodyPr rtlCol="0" anchor="b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REDUZIR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pt-BR" sz="12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effectLst/>
                      <a:uLnTx/>
                      <a:uFillTx/>
                      <a:ea typeface="+mn-ea"/>
                      <a:cs typeface="+mn-cs"/>
                    </a:rPr>
                    <a:t>PROPABILIDADE</a:t>
                  </a:r>
                </a:p>
              </p:txBody>
            </p:sp>
          </p:grpSp>
          <p:cxnSp>
            <p:nvCxnSpPr>
              <p:cNvPr id="15" name="Conector de seta reta 70">
                <a:extLst>
                  <a:ext uri="{FF2B5EF4-FFF2-40B4-BE49-F238E27FC236}">
                    <a16:creationId xmlns:a16="http://schemas.microsoft.com/office/drawing/2014/main" id="{465095C7-DEF7-44FD-BEDF-6737F40DDE92}"/>
                  </a:ext>
                </a:extLst>
              </p:cNvPr>
              <p:cNvCxnSpPr/>
              <p:nvPr/>
            </p:nvCxnSpPr>
            <p:spPr>
              <a:xfrm flipV="1">
                <a:off x="1524000" y="1828800"/>
                <a:ext cx="0" cy="388620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646464"/>
                </a:solidFill>
                <a:prstDash val="soli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16" name="CaixaDeTexto 15">
                <a:extLst>
                  <a:ext uri="{FF2B5EF4-FFF2-40B4-BE49-F238E27FC236}">
                    <a16:creationId xmlns:a16="http://schemas.microsoft.com/office/drawing/2014/main" id="{52CFDEF7-432C-4E65-AED5-3AE95A537FF0}"/>
                  </a:ext>
                </a:extLst>
              </p:cNvPr>
              <p:cNvSpPr txBox="1"/>
              <p:nvPr/>
            </p:nvSpPr>
            <p:spPr>
              <a:xfrm rot="16200000">
                <a:off x="1316994" y="2065670"/>
                <a:ext cx="762000" cy="28826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CRÍTICO</a:t>
                </a:r>
              </a:p>
            </p:txBody>
          </p:sp>
          <p:sp>
            <p:nvSpPr>
              <p:cNvPr id="17" name="CaixaDeTexto 16">
                <a:extLst>
                  <a:ext uri="{FF2B5EF4-FFF2-40B4-BE49-F238E27FC236}">
                    <a16:creationId xmlns:a16="http://schemas.microsoft.com/office/drawing/2014/main" id="{1CA1919D-60DE-4F92-8B76-6EE2A4E1294F}"/>
                  </a:ext>
                </a:extLst>
              </p:cNvPr>
              <p:cNvSpPr txBox="1"/>
              <p:nvPr/>
            </p:nvSpPr>
            <p:spPr>
              <a:xfrm rot="16200000">
                <a:off x="1316995" y="4885069"/>
                <a:ext cx="762000" cy="2882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MÍNIMO</a:t>
                </a:r>
              </a:p>
            </p:txBody>
          </p:sp>
          <p:sp>
            <p:nvSpPr>
              <p:cNvPr id="18" name="CaixaDeTexto 17">
                <a:extLst>
                  <a:ext uri="{FF2B5EF4-FFF2-40B4-BE49-F238E27FC236}">
                    <a16:creationId xmlns:a16="http://schemas.microsoft.com/office/drawing/2014/main" id="{AE0944DF-396D-4821-B87C-8AEB6E723373}"/>
                  </a:ext>
                </a:extLst>
              </p:cNvPr>
              <p:cNvSpPr txBox="1"/>
              <p:nvPr/>
            </p:nvSpPr>
            <p:spPr>
              <a:xfrm rot="16200000">
                <a:off x="1164595" y="3490608"/>
                <a:ext cx="1066802" cy="2882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IMPACTO</a:t>
                </a:r>
              </a:p>
            </p:txBody>
          </p:sp>
          <p:cxnSp>
            <p:nvCxnSpPr>
              <p:cNvPr id="19" name="Conector de seta reta 74">
                <a:extLst>
                  <a:ext uri="{FF2B5EF4-FFF2-40B4-BE49-F238E27FC236}">
                    <a16:creationId xmlns:a16="http://schemas.microsoft.com/office/drawing/2014/main" id="{31B0474D-CD8C-49AC-B3D8-48DB974CD130}"/>
                  </a:ext>
                </a:extLst>
              </p:cNvPr>
              <p:cNvCxnSpPr/>
              <p:nvPr/>
            </p:nvCxnSpPr>
            <p:spPr>
              <a:xfrm>
                <a:off x="1524000" y="5715000"/>
                <a:ext cx="5181600" cy="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646464"/>
                </a:solidFill>
                <a:prstDash val="soli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EE4CF6F3-D670-4C35-A5F0-5EB4415F30CC}"/>
                  </a:ext>
                </a:extLst>
              </p:cNvPr>
              <p:cNvSpPr txBox="1"/>
              <p:nvPr/>
            </p:nvSpPr>
            <p:spPr>
              <a:xfrm>
                <a:off x="5715000" y="5440066"/>
                <a:ext cx="990600" cy="288263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ATÉ 1 MÊS</a:t>
                </a:r>
              </a:p>
            </p:txBody>
          </p:sp>
          <p:sp>
            <p:nvSpPr>
              <p:cNvPr id="21" name="CaixaDeTexto 20">
                <a:extLst>
                  <a:ext uri="{FF2B5EF4-FFF2-40B4-BE49-F238E27FC236}">
                    <a16:creationId xmlns:a16="http://schemas.microsoft.com/office/drawing/2014/main" id="{EB4702FB-DC11-46D6-A9FD-AC7E196621FC}"/>
                  </a:ext>
                </a:extLst>
              </p:cNvPr>
              <p:cNvSpPr txBox="1"/>
              <p:nvPr/>
            </p:nvSpPr>
            <p:spPr>
              <a:xfrm>
                <a:off x="1828799" y="5453390"/>
                <a:ext cx="1371601" cy="2882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MAIS DE 10 ANOS</a:t>
                </a:r>
              </a:p>
            </p:txBody>
          </p:sp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id="{D2E7110E-14F3-4A16-9301-ADF6582DA1AE}"/>
                  </a:ext>
                </a:extLst>
              </p:cNvPr>
              <p:cNvSpPr txBox="1"/>
              <p:nvPr/>
            </p:nvSpPr>
            <p:spPr>
              <a:xfrm>
                <a:off x="3733801" y="5453390"/>
                <a:ext cx="1066800" cy="2882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00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/>
                    <a:uLnTx/>
                    <a:uFillTx/>
                  </a:rPr>
                  <a:t>FREQUÊNCIA</a:t>
                </a:r>
              </a:p>
            </p:txBody>
          </p:sp>
        </p:grpSp>
        <p:sp>
          <p:nvSpPr>
            <p:cNvPr id="12" name="Arco 11">
              <a:extLst>
                <a:ext uri="{FF2B5EF4-FFF2-40B4-BE49-F238E27FC236}">
                  <a16:creationId xmlns:a16="http://schemas.microsoft.com/office/drawing/2014/main" id="{3A66263D-0F71-4420-9A9A-160315178554}"/>
                </a:ext>
              </a:extLst>
            </p:cNvPr>
            <p:cNvSpPr/>
            <p:nvPr/>
          </p:nvSpPr>
          <p:spPr>
            <a:xfrm rot="8075746">
              <a:off x="3091960" y="2844582"/>
              <a:ext cx="2578243" cy="1846498"/>
            </a:xfrm>
            <a:prstGeom prst="arc">
              <a:avLst>
                <a:gd name="adj1" fmla="val 10902679"/>
                <a:gd name="adj2" fmla="val 0"/>
              </a:avLst>
            </a:prstGeom>
            <a:noFill/>
            <a:ln w="38100" cap="flat" cmpd="sng" algn="ctr">
              <a:solidFill>
                <a:srgbClr val="646464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13" name="Arco 12">
              <a:extLst>
                <a:ext uri="{FF2B5EF4-FFF2-40B4-BE49-F238E27FC236}">
                  <a16:creationId xmlns:a16="http://schemas.microsoft.com/office/drawing/2014/main" id="{CF069CE8-408C-4ECD-9E0A-70C87D05D556}"/>
                </a:ext>
              </a:extLst>
            </p:cNvPr>
            <p:cNvSpPr/>
            <p:nvPr/>
          </p:nvSpPr>
          <p:spPr>
            <a:xfrm rot="-2700000">
              <a:off x="2789861" y="2546134"/>
              <a:ext cx="2578243" cy="1846498"/>
            </a:xfrm>
            <a:prstGeom prst="arc">
              <a:avLst>
                <a:gd name="adj1" fmla="val 10902679"/>
                <a:gd name="adj2" fmla="val 0"/>
              </a:avLst>
            </a:prstGeom>
            <a:noFill/>
            <a:ln w="38100" cap="flat" cmpd="sng" algn="ctr">
              <a:solidFill>
                <a:srgbClr val="646464"/>
              </a:solidFill>
              <a:prstDash val="solid"/>
              <a:headEnd type="triangl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0168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B35D0704-FCE6-4C94-917A-6810592F1D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366" y="171551"/>
            <a:ext cx="9395023" cy="651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3069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D0457A88-09CC-4C47-A6CD-F6F775544981}"/>
              </a:ext>
            </a:extLst>
          </p:cNvPr>
          <p:cNvSpPr txBox="1"/>
          <p:nvPr/>
        </p:nvSpPr>
        <p:spPr>
          <a:xfrm>
            <a:off x="663677" y="838748"/>
            <a:ext cx="2959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Áreas chave de Riscos de TI</a:t>
            </a:r>
          </a:p>
          <a:p>
            <a:pPr algn="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AA455F2-9179-463B-92EE-2FE2B3F791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9948" y="96447"/>
            <a:ext cx="7717673" cy="6665301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262939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D0457A88-09CC-4C47-A6CD-F6F775544981}"/>
              </a:ext>
            </a:extLst>
          </p:cNvPr>
          <p:cNvSpPr txBox="1"/>
          <p:nvPr/>
        </p:nvSpPr>
        <p:spPr>
          <a:xfrm>
            <a:off x="663677" y="838748"/>
            <a:ext cx="29591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Áreas chave de Riscos de TI</a:t>
            </a:r>
          </a:p>
          <a:p>
            <a:pPr algn="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7801CAA-83EE-4476-BCC6-EC059D7A0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5955" y="64167"/>
            <a:ext cx="7251033" cy="6673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44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7">
            <a:extLst>
              <a:ext uri="{FF2B5EF4-FFF2-40B4-BE49-F238E27FC236}">
                <a16:creationId xmlns:a16="http://schemas.microsoft.com/office/drawing/2014/main" id="{4E2B4828-409E-4CDB-BA59-F3FA62BDD784}"/>
              </a:ext>
            </a:extLst>
          </p:cNvPr>
          <p:cNvSpPr/>
          <p:nvPr/>
        </p:nvSpPr>
        <p:spPr>
          <a:xfrm>
            <a:off x="2276166" y="4908756"/>
            <a:ext cx="4398041" cy="1752599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b="1" dirty="0">
                <a:latin typeface="Arial" pitchFamily="34" charset="0"/>
                <a:cs typeface="Arial" pitchFamily="34" charset="0"/>
              </a:rPr>
              <a:t>“Save Money”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Iniciativas de BPM</a:t>
            </a:r>
          </a:p>
        </p:txBody>
      </p:sp>
      <p:sp>
        <p:nvSpPr>
          <p:cNvPr id="3" name="Rounded Rectangle 18">
            <a:extLst>
              <a:ext uri="{FF2B5EF4-FFF2-40B4-BE49-F238E27FC236}">
                <a16:creationId xmlns:a16="http://schemas.microsoft.com/office/drawing/2014/main" id="{7681A95C-3F1C-491A-8544-5A134C8ADFD5}"/>
              </a:ext>
            </a:extLst>
          </p:cNvPr>
          <p:cNvSpPr/>
          <p:nvPr/>
        </p:nvSpPr>
        <p:spPr>
          <a:xfrm>
            <a:off x="6674207" y="4908756"/>
            <a:ext cx="4398041" cy="1752599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1100" b="1" dirty="0">
                <a:latin typeface="Arial" pitchFamily="34" charset="0"/>
                <a:cs typeface="Arial" pitchFamily="34" charset="0"/>
              </a:rPr>
              <a:t>“Make Money”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Iniciativas de BPM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763323A-F135-497A-B51A-C3A43CCB76AD}"/>
              </a:ext>
            </a:extLst>
          </p:cNvPr>
          <p:cNvSpPr/>
          <p:nvPr/>
        </p:nvSpPr>
        <p:spPr>
          <a:xfrm>
            <a:off x="2276166" y="793956"/>
            <a:ext cx="1764792" cy="41148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Funções Integradas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Auditorias, 3 Linhas de defesa</a:t>
            </a:r>
          </a:p>
        </p:txBody>
      </p:sp>
      <p:sp>
        <p:nvSpPr>
          <p:cNvPr id="5" name="Rounded Rectangle 11">
            <a:extLst>
              <a:ext uri="{FF2B5EF4-FFF2-40B4-BE49-F238E27FC236}">
                <a16:creationId xmlns:a16="http://schemas.microsoft.com/office/drawing/2014/main" id="{41329AB5-1C3B-40FA-95D1-82C7DF709DD0}"/>
              </a:ext>
            </a:extLst>
          </p:cNvPr>
          <p:cNvSpPr/>
          <p:nvPr/>
        </p:nvSpPr>
        <p:spPr>
          <a:xfrm>
            <a:off x="4040958" y="793956"/>
            <a:ext cx="1764792" cy="20574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Gestão de Crises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Processo de atendimento a crise</a:t>
            </a:r>
          </a:p>
        </p:txBody>
      </p:sp>
      <p:sp>
        <p:nvSpPr>
          <p:cNvPr id="6" name="Rounded Rectangle 12">
            <a:extLst>
              <a:ext uri="{FF2B5EF4-FFF2-40B4-BE49-F238E27FC236}">
                <a16:creationId xmlns:a16="http://schemas.microsoft.com/office/drawing/2014/main" id="{F00FA1F0-0DC5-49E3-9270-8E71B4C266A9}"/>
              </a:ext>
            </a:extLst>
          </p:cNvPr>
          <p:cNvSpPr/>
          <p:nvPr/>
        </p:nvSpPr>
        <p:spPr>
          <a:xfrm>
            <a:off x="4040958" y="2851356"/>
            <a:ext cx="1764792" cy="20574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Recursos Humanos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Pessoas, áreas e estrutura</a:t>
            </a:r>
          </a:p>
        </p:txBody>
      </p:sp>
      <p:sp>
        <p:nvSpPr>
          <p:cNvPr id="7" name="Rounded Rectangle 13">
            <a:extLst>
              <a:ext uri="{FF2B5EF4-FFF2-40B4-BE49-F238E27FC236}">
                <a16:creationId xmlns:a16="http://schemas.microsoft.com/office/drawing/2014/main" id="{421DC69C-7BBE-4ABE-B136-42FBF1EDB242}"/>
              </a:ext>
            </a:extLst>
          </p:cNvPr>
          <p:cNvSpPr/>
          <p:nvPr/>
        </p:nvSpPr>
        <p:spPr>
          <a:xfrm>
            <a:off x="5777872" y="793956"/>
            <a:ext cx="1764792" cy="41148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Estratégia 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Processo Integrado na Cultura</a:t>
            </a:r>
          </a:p>
        </p:txBody>
      </p:sp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3C97D5D5-6794-4C7A-B28F-78EFD74DBF5A}"/>
              </a:ext>
            </a:extLst>
          </p:cNvPr>
          <p:cNvSpPr/>
          <p:nvPr/>
        </p:nvSpPr>
        <p:spPr>
          <a:xfrm>
            <a:off x="7542664" y="793956"/>
            <a:ext cx="1764792" cy="20574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Reporte / Comunicação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O que e para que comunicar</a:t>
            </a:r>
          </a:p>
        </p:txBody>
      </p:sp>
      <p:sp>
        <p:nvSpPr>
          <p:cNvPr id="9" name="Rounded Rectangle 15">
            <a:extLst>
              <a:ext uri="{FF2B5EF4-FFF2-40B4-BE49-F238E27FC236}">
                <a16:creationId xmlns:a16="http://schemas.microsoft.com/office/drawing/2014/main" id="{8F186F9F-0F5B-4ACD-8778-59BFC0574099}"/>
              </a:ext>
            </a:extLst>
          </p:cNvPr>
          <p:cNvSpPr/>
          <p:nvPr/>
        </p:nvSpPr>
        <p:spPr>
          <a:xfrm>
            <a:off x="7542664" y="2851356"/>
            <a:ext cx="1764792" cy="20574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Ferramentas</a:t>
            </a:r>
          </a:p>
          <a:p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AC/MC, D&amp;A, Portais</a:t>
            </a:r>
          </a:p>
        </p:txBody>
      </p:sp>
      <p:sp>
        <p:nvSpPr>
          <p:cNvPr id="10" name="Rounded Rectangle 16">
            <a:extLst>
              <a:ext uri="{FF2B5EF4-FFF2-40B4-BE49-F238E27FC236}">
                <a16:creationId xmlns:a16="http://schemas.microsoft.com/office/drawing/2014/main" id="{89C21E28-0830-4D61-AE82-8EF8D960AA6E}"/>
              </a:ext>
            </a:extLst>
          </p:cNvPr>
          <p:cNvSpPr/>
          <p:nvPr/>
        </p:nvSpPr>
        <p:spPr>
          <a:xfrm>
            <a:off x="9307456" y="793956"/>
            <a:ext cx="1764792" cy="41148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lumMod val="85000"/>
                </a:schemeClr>
              </a:gs>
              <a:gs pos="35000">
                <a:schemeClr val="bg1">
                  <a:lumMod val="95000"/>
                </a:schemeClr>
              </a:gs>
              <a:gs pos="100000">
                <a:schemeClr val="bg1"/>
              </a:gs>
            </a:gsLst>
          </a:gradFill>
          <a:ln w="1905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pt-BR" sz="1100" b="1" dirty="0">
                <a:latin typeface="Arial" pitchFamily="34" charset="0"/>
                <a:cs typeface="Arial" pitchFamily="34" charset="0"/>
              </a:rPr>
              <a:t>Gestão e pilotagem</a:t>
            </a:r>
          </a:p>
          <a:p>
            <a:r>
              <a:rPr 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Managing by Wire</a:t>
            </a:r>
            <a:r>
              <a:rPr lang="pt-B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, BSC, Execução Premium</a:t>
            </a:r>
          </a:p>
        </p:txBody>
      </p:sp>
      <p:sp>
        <p:nvSpPr>
          <p:cNvPr id="11" name="Rounded Rectangle 4">
            <a:extLst>
              <a:ext uri="{FF2B5EF4-FFF2-40B4-BE49-F238E27FC236}">
                <a16:creationId xmlns:a16="http://schemas.microsoft.com/office/drawing/2014/main" id="{4695C01D-E097-4529-9FF8-E29516235594}"/>
              </a:ext>
            </a:extLst>
          </p:cNvPr>
          <p:cNvSpPr/>
          <p:nvPr/>
        </p:nvSpPr>
        <p:spPr>
          <a:xfrm>
            <a:off x="2276166" y="793956"/>
            <a:ext cx="8796082" cy="5867400"/>
          </a:xfrm>
          <a:prstGeom prst="roundRect">
            <a:avLst>
              <a:gd name="adj" fmla="val 0"/>
            </a:avLst>
          </a:prstGeom>
          <a:noFill/>
          <a:ln w="38100"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285750" indent="-112713">
              <a:buFont typeface="Arial" pitchFamily="34" charset="0"/>
              <a:buChar char="•"/>
            </a:pPr>
            <a:endParaRPr lang="pt-BR" sz="2000" dirty="0"/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3BA13828-EE73-4941-8E4E-F11621D81B89}"/>
              </a:ext>
            </a:extLst>
          </p:cNvPr>
          <p:cNvSpPr txBox="1"/>
          <p:nvPr/>
        </p:nvSpPr>
        <p:spPr>
          <a:xfrm>
            <a:off x="2229462" y="179891"/>
            <a:ext cx="36655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business model Canvas</a:t>
            </a:r>
          </a:p>
        </p:txBody>
      </p:sp>
      <p:sp>
        <p:nvSpPr>
          <p:cNvPr id="13" name="TextBox 6">
            <a:extLst>
              <a:ext uri="{FF2B5EF4-FFF2-40B4-BE49-F238E27FC236}">
                <a16:creationId xmlns:a16="http://schemas.microsoft.com/office/drawing/2014/main" id="{2AADEFE8-DA7D-4374-A36B-41F8D57AFA5E}"/>
              </a:ext>
            </a:extLst>
          </p:cNvPr>
          <p:cNvSpPr txBox="1"/>
          <p:nvPr/>
        </p:nvSpPr>
        <p:spPr>
          <a:xfrm>
            <a:off x="5933766" y="179890"/>
            <a:ext cx="3276600" cy="4616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Governança, Risco e </a:t>
            </a:r>
            <a:r>
              <a:rPr lang="pt-BR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Compliance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31BF9C02-EDCB-4804-9416-3DF61CECD18F}"/>
              </a:ext>
            </a:extLst>
          </p:cNvPr>
          <p:cNvSpPr txBox="1"/>
          <p:nvPr/>
        </p:nvSpPr>
        <p:spPr>
          <a:xfrm>
            <a:off x="9362766" y="179890"/>
            <a:ext cx="1752600" cy="201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pt-BR" sz="1200" dirty="0"/>
              <a:t>02-Out-2018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2E319A4A-43DD-4A9E-90A9-D043653D2FFA}"/>
              </a:ext>
            </a:extLst>
          </p:cNvPr>
          <p:cNvSpPr txBox="1"/>
          <p:nvPr/>
        </p:nvSpPr>
        <p:spPr>
          <a:xfrm>
            <a:off x="9362766" y="440388"/>
            <a:ext cx="1752600" cy="2011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pt-BR" sz="1200" dirty="0"/>
              <a:t>Gestão de TI</a:t>
            </a:r>
          </a:p>
        </p:txBody>
      </p:sp>
      <p:sp>
        <p:nvSpPr>
          <p:cNvPr id="16" name="Rectangle 19">
            <a:extLst>
              <a:ext uri="{FF2B5EF4-FFF2-40B4-BE49-F238E27FC236}">
                <a16:creationId xmlns:a16="http://schemas.microsoft.com/office/drawing/2014/main" id="{9CAD37F0-C900-4B7D-9A16-E7AFAC467070}"/>
              </a:ext>
            </a:extLst>
          </p:cNvPr>
          <p:cNvSpPr/>
          <p:nvPr/>
        </p:nvSpPr>
        <p:spPr>
          <a:xfrm rot="-60000">
            <a:off x="2472847" y="1386079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F467FF21-1DBA-4922-B4AE-69F349F18934}"/>
              </a:ext>
            </a:extLst>
          </p:cNvPr>
          <p:cNvSpPr/>
          <p:nvPr/>
        </p:nvSpPr>
        <p:spPr>
          <a:xfrm rot="-60000">
            <a:off x="2472848" y="2558448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Rectangle 19">
            <a:extLst>
              <a:ext uri="{FF2B5EF4-FFF2-40B4-BE49-F238E27FC236}">
                <a16:creationId xmlns:a16="http://schemas.microsoft.com/office/drawing/2014/main" id="{306A9EFD-875B-47A2-A736-35F875C1976F}"/>
              </a:ext>
            </a:extLst>
          </p:cNvPr>
          <p:cNvSpPr/>
          <p:nvPr/>
        </p:nvSpPr>
        <p:spPr>
          <a:xfrm rot="-60000">
            <a:off x="2472848" y="3701448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Rectangle 19">
            <a:extLst>
              <a:ext uri="{FF2B5EF4-FFF2-40B4-BE49-F238E27FC236}">
                <a16:creationId xmlns:a16="http://schemas.microsoft.com/office/drawing/2014/main" id="{1BE80112-42BC-4097-A296-6747312AFFFF}"/>
              </a:ext>
            </a:extLst>
          </p:cNvPr>
          <p:cNvSpPr/>
          <p:nvPr/>
        </p:nvSpPr>
        <p:spPr>
          <a:xfrm rot="-60000">
            <a:off x="4239926" y="1391367"/>
            <a:ext cx="1371430" cy="130646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5000">
                <a:srgbClr val="75DBFF"/>
              </a:gs>
              <a:gs pos="0">
                <a:srgbClr val="8BD0E9"/>
              </a:gs>
              <a:gs pos="100000">
                <a:srgbClr val="75DBFF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313AB-D4E8-4744-8A54-8624B43D640F}"/>
              </a:ext>
            </a:extLst>
          </p:cNvPr>
          <p:cNvSpPr/>
          <p:nvPr/>
        </p:nvSpPr>
        <p:spPr>
          <a:xfrm rot="-60000">
            <a:off x="4240105" y="3409482"/>
            <a:ext cx="1371430" cy="1278748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30000">
                <a:srgbClr val="9FFFCA"/>
              </a:gs>
              <a:gs pos="0">
                <a:srgbClr val="ACF4CB"/>
              </a:gs>
              <a:gs pos="80000">
                <a:srgbClr val="9FFFCA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Rectangle 19">
            <a:extLst>
              <a:ext uri="{FF2B5EF4-FFF2-40B4-BE49-F238E27FC236}">
                <a16:creationId xmlns:a16="http://schemas.microsoft.com/office/drawing/2014/main" id="{8917B61E-729A-4D87-B0C9-E123AA2CCCA0}"/>
              </a:ext>
            </a:extLst>
          </p:cNvPr>
          <p:cNvSpPr/>
          <p:nvPr/>
        </p:nvSpPr>
        <p:spPr>
          <a:xfrm rot="-60000">
            <a:off x="5974552" y="1386079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0">
                <a:srgbClr val="CDC1DB"/>
              </a:gs>
              <a:gs pos="27000">
                <a:srgbClr val="CC9EFE"/>
              </a:gs>
              <a:gs pos="76000">
                <a:srgbClr val="CC9EFE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Rectangle 19">
            <a:extLst>
              <a:ext uri="{FF2B5EF4-FFF2-40B4-BE49-F238E27FC236}">
                <a16:creationId xmlns:a16="http://schemas.microsoft.com/office/drawing/2014/main" id="{416DEFF9-C42C-4F2E-9FC5-08C66B299F54}"/>
              </a:ext>
            </a:extLst>
          </p:cNvPr>
          <p:cNvSpPr/>
          <p:nvPr/>
        </p:nvSpPr>
        <p:spPr>
          <a:xfrm rot="-60000">
            <a:off x="5991728" y="2558362"/>
            <a:ext cx="1371430" cy="2121461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0">
                <a:srgbClr val="CDC1DB"/>
              </a:gs>
              <a:gs pos="27000">
                <a:srgbClr val="CC9EFE"/>
              </a:gs>
              <a:gs pos="76000">
                <a:srgbClr val="CC9EFE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Rectangle 19">
            <a:extLst>
              <a:ext uri="{FF2B5EF4-FFF2-40B4-BE49-F238E27FC236}">
                <a16:creationId xmlns:a16="http://schemas.microsoft.com/office/drawing/2014/main" id="{127A174D-2CA2-4977-8476-74931B13291D}"/>
              </a:ext>
            </a:extLst>
          </p:cNvPr>
          <p:cNvSpPr/>
          <p:nvPr/>
        </p:nvSpPr>
        <p:spPr>
          <a:xfrm rot="-60000">
            <a:off x="9503530" y="1402680"/>
            <a:ext cx="1371430" cy="327362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0">
                <a:srgbClr val="CDC1DB"/>
              </a:gs>
              <a:gs pos="27000">
                <a:srgbClr val="CC9EFE"/>
              </a:gs>
              <a:gs pos="76000">
                <a:srgbClr val="CC9EFE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4" name="Rectangle 19">
            <a:extLst>
              <a:ext uri="{FF2B5EF4-FFF2-40B4-BE49-F238E27FC236}">
                <a16:creationId xmlns:a16="http://schemas.microsoft.com/office/drawing/2014/main" id="{C6E82F0B-C375-4E61-8687-1F9A9C50816D}"/>
              </a:ext>
            </a:extLst>
          </p:cNvPr>
          <p:cNvSpPr/>
          <p:nvPr/>
        </p:nvSpPr>
        <p:spPr>
          <a:xfrm rot="-60000">
            <a:off x="7742276" y="1365823"/>
            <a:ext cx="1371430" cy="1332057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30000">
                <a:srgbClr val="FFB7B7"/>
              </a:gs>
              <a:gs pos="0">
                <a:srgbClr val="EDC9C9"/>
              </a:gs>
              <a:gs pos="100000">
                <a:srgbClr val="FFB7B7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44273B45-B1A4-4AA3-9B62-1EF1446824A9}"/>
              </a:ext>
            </a:extLst>
          </p:cNvPr>
          <p:cNvSpPr/>
          <p:nvPr/>
        </p:nvSpPr>
        <p:spPr>
          <a:xfrm rot="-60000">
            <a:off x="6923750" y="5432296"/>
            <a:ext cx="2267275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30000">
                <a:srgbClr val="FFB7B7"/>
              </a:gs>
              <a:gs pos="0">
                <a:srgbClr val="EDC9C9"/>
              </a:gs>
              <a:gs pos="100000">
                <a:srgbClr val="FFB7B7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052EA3F5-9C25-4BCE-A8F1-90619B1DB8B6}"/>
              </a:ext>
            </a:extLst>
          </p:cNvPr>
          <p:cNvSpPr/>
          <p:nvPr/>
        </p:nvSpPr>
        <p:spPr>
          <a:xfrm rot="-60000">
            <a:off x="7741957" y="3290153"/>
            <a:ext cx="1371430" cy="1396796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pt-BR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Rectangle 19">
            <a:extLst>
              <a:ext uri="{FF2B5EF4-FFF2-40B4-BE49-F238E27FC236}">
                <a16:creationId xmlns:a16="http://schemas.microsoft.com/office/drawing/2014/main" id="{C429341E-1242-4203-AEAD-459C24B00444}"/>
              </a:ext>
            </a:extLst>
          </p:cNvPr>
          <p:cNvSpPr/>
          <p:nvPr/>
        </p:nvSpPr>
        <p:spPr>
          <a:xfrm rot="-60000">
            <a:off x="2450100" y="5496569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0">
                <a:srgbClr val="CDC1DB"/>
              </a:gs>
              <a:gs pos="27000">
                <a:srgbClr val="CC9EFE"/>
              </a:gs>
              <a:gs pos="76000">
                <a:srgbClr val="CC9EFE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8" name="Rectangle 19">
            <a:extLst>
              <a:ext uri="{FF2B5EF4-FFF2-40B4-BE49-F238E27FC236}">
                <a16:creationId xmlns:a16="http://schemas.microsoft.com/office/drawing/2014/main" id="{5157E4D5-A853-47AE-9ADB-9C997D681AAB}"/>
              </a:ext>
            </a:extLst>
          </p:cNvPr>
          <p:cNvSpPr/>
          <p:nvPr/>
        </p:nvSpPr>
        <p:spPr>
          <a:xfrm rot="-60000">
            <a:off x="4115170" y="5461865"/>
            <a:ext cx="2267275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9" name="Rectangle 19">
            <a:extLst>
              <a:ext uri="{FF2B5EF4-FFF2-40B4-BE49-F238E27FC236}">
                <a16:creationId xmlns:a16="http://schemas.microsoft.com/office/drawing/2014/main" id="{772D3114-64C7-42A6-8EAE-0293DD8A72E6}"/>
              </a:ext>
            </a:extLst>
          </p:cNvPr>
          <p:cNvSpPr/>
          <p:nvPr/>
        </p:nvSpPr>
        <p:spPr>
          <a:xfrm rot="-60000">
            <a:off x="9494316" y="5422203"/>
            <a:ext cx="1371430" cy="996185"/>
          </a:xfrm>
          <a:custGeom>
            <a:avLst/>
            <a:gdLst>
              <a:gd name="connsiteX0" fmla="*/ 0 w 1339596"/>
              <a:gd name="connsiteY0" fmla="*/ 0 h 1219200"/>
              <a:gd name="connsiteX1" fmla="*/ 1339596 w 1339596"/>
              <a:gd name="connsiteY1" fmla="*/ 0 h 1219200"/>
              <a:gd name="connsiteX2" fmla="*/ 1339596 w 1339596"/>
              <a:gd name="connsiteY2" fmla="*/ 1219200 h 1219200"/>
              <a:gd name="connsiteX3" fmla="*/ 0 w 1339596"/>
              <a:gd name="connsiteY3" fmla="*/ 1219200 h 1219200"/>
              <a:gd name="connsiteX4" fmla="*/ 0 w 1339596"/>
              <a:gd name="connsiteY4" fmla="*/ 0 h 1219200"/>
              <a:gd name="connsiteX0" fmla="*/ 0 w 1339596"/>
              <a:gd name="connsiteY0" fmla="*/ 11733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0 w 1339596"/>
              <a:gd name="connsiteY4" fmla="*/ 11733 h 1230933"/>
              <a:gd name="connsiteX0" fmla="*/ 55747 w 1339596"/>
              <a:gd name="connsiteY0" fmla="*/ 12706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55747 w 1339596"/>
              <a:gd name="connsiteY4" fmla="*/ 12706 h 1230933"/>
              <a:gd name="connsiteX0" fmla="*/ 28195 w 1339596"/>
              <a:gd name="connsiteY0" fmla="*/ 12225 h 1230933"/>
              <a:gd name="connsiteX1" fmla="*/ 1306342 w 1339596"/>
              <a:gd name="connsiteY1" fmla="*/ 0 h 1230933"/>
              <a:gd name="connsiteX2" fmla="*/ 1339596 w 1339596"/>
              <a:gd name="connsiteY2" fmla="*/ 1230933 h 1230933"/>
              <a:gd name="connsiteX3" fmla="*/ 0 w 1339596"/>
              <a:gd name="connsiteY3" fmla="*/ 1230933 h 1230933"/>
              <a:gd name="connsiteX4" fmla="*/ 28195 w 1339596"/>
              <a:gd name="connsiteY4" fmla="*/ 12225 h 1230933"/>
              <a:gd name="connsiteX0" fmla="*/ 28195 w 1353846"/>
              <a:gd name="connsiteY0" fmla="*/ 6385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8195 w 1353846"/>
              <a:gd name="connsiteY4" fmla="*/ 6385 h 1225093"/>
              <a:gd name="connsiteX0" fmla="*/ 20681 w 1353846"/>
              <a:gd name="connsiteY0" fmla="*/ 6253 h 1225093"/>
              <a:gd name="connsiteX1" fmla="*/ 1353846 w 1353846"/>
              <a:gd name="connsiteY1" fmla="*/ 0 h 1225093"/>
              <a:gd name="connsiteX2" fmla="*/ 1339596 w 1353846"/>
              <a:gd name="connsiteY2" fmla="*/ 1225093 h 1225093"/>
              <a:gd name="connsiteX3" fmla="*/ 0 w 1353846"/>
              <a:gd name="connsiteY3" fmla="*/ 1225093 h 1225093"/>
              <a:gd name="connsiteX4" fmla="*/ 20681 w 1353846"/>
              <a:gd name="connsiteY4" fmla="*/ 6253 h 1225093"/>
              <a:gd name="connsiteX0" fmla="*/ 20681 w 1339596"/>
              <a:gd name="connsiteY0" fmla="*/ 6603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20681 w 1339596"/>
              <a:gd name="connsiteY4" fmla="*/ 6603 h 1225443"/>
              <a:gd name="connsiteX0" fmla="*/ 33205 w 1339596"/>
              <a:gd name="connsiteY0" fmla="*/ 682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33205 w 1339596"/>
              <a:gd name="connsiteY4" fmla="*/ 6822 h 1225443"/>
              <a:gd name="connsiteX0" fmla="*/ 13167 w 1339596"/>
              <a:gd name="connsiteY0" fmla="*/ 6472 h 1225443"/>
              <a:gd name="connsiteX1" fmla="*/ 1333808 w 1339596"/>
              <a:gd name="connsiteY1" fmla="*/ 0 h 1225443"/>
              <a:gd name="connsiteX2" fmla="*/ 1339596 w 1339596"/>
              <a:gd name="connsiteY2" fmla="*/ 1225443 h 1225443"/>
              <a:gd name="connsiteX3" fmla="*/ 0 w 1339596"/>
              <a:gd name="connsiteY3" fmla="*/ 1225443 h 1225443"/>
              <a:gd name="connsiteX4" fmla="*/ 13167 w 1339596"/>
              <a:gd name="connsiteY4" fmla="*/ 6472 h 1225443"/>
              <a:gd name="connsiteX0" fmla="*/ 13167 w 1333884"/>
              <a:gd name="connsiteY0" fmla="*/ 6472 h 1225443"/>
              <a:gd name="connsiteX1" fmla="*/ 1333808 w 1333884"/>
              <a:gd name="connsiteY1" fmla="*/ 0 h 1225443"/>
              <a:gd name="connsiteX2" fmla="*/ 1302330 w 1333884"/>
              <a:gd name="connsiteY2" fmla="*/ 1207253 h 1225443"/>
              <a:gd name="connsiteX3" fmla="*/ 0 w 1333884"/>
              <a:gd name="connsiteY3" fmla="*/ 1225443 h 1225443"/>
              <a:gd name="connsiteX4" fmla="*/ 13167 w 1333884"/>
              <a:gd name="connsiteY4" fmla="*/ 6472 h 1225443"/>
              <a:gd name="connsiteX0" fmla="*/ 13167 w 1334211"/>
              <a:gd name="connsiteY0" fmla="*/ 6472 h 1232826"/>
              <a:gd name="connsiteX1" fmla="*/ 1333808 w 1334211"/>
              <a:gd name="connsiteY1" fmla="*/ 0 h 1232826"/>
              <a:gd name="connsiteX2" fmla="*/ 1331950 w 1334211"/>
              <a:gd name="connsiteY2" fmla="*/ 1232826 h 1232826"/>
              <a:gd name="connsiteX3" fmla="*/ 0 w 1334211"/>
              <a:gd name="connsiteY3" fmla="*/ 1225443 h 1232826"/>
              <a:gd name="connsiteX4" fmla="*/ 13167 w 1334211"/>
              <a:gd name="connsiteY4" fmla="*/ 6472 h 1232826"/>
              <a:gd name="connsiteX0" fmla="*/ 13167 w 1333952"/>
              <a:gd name="connsiteY0" fmla="*/ 6472 h 1225443"/>
              <a:gd name="connsiteX1" fmla="*/ 1333808 w 1333952"/>
              <a:gd name="connsiteY1" fmla="*/ 0 h 1225443"/>
              <a:gd name="connsiteX2" fmla="*/ 1319601 w 1333952"/>
              <a:gd name="connsiteY2" fmla="*/ 1222588 h 1225443"/>
              <a:gd name="connsiteX3" fmla="*/ 0 w 1333952"/>
              <a:gd name="connsiteY3" fmla="*/ 1225443 h 1225443"/>
              <a:gd name="connsiteX4" fmla="*/ 13167 w 1333952"/>
              <a:gd name="connsiteY4" fmla="*/ 6472 h 1225443"/>
              <a:gd name="connsiteX0" fmla="*/ 30785 w 1333952"/>
              <a:gd name="connsiteY0" fmla="*/ 0 h 1235984"/>
              <a:gd name="connsiteX1" fmla="*/ 1333808 w 1333952"/>
              <a:gd name="connsiteY1" fmla="*/ 10541 h 1235984"/>
              <a:gd name="connsiteX2" fmla="*/ 1319601 w 1333952"/>
              <a:gd name="connsiteY2" fmla="*/ 1233129 h 1235984"/>
              <a:gd name="connsiteX3" fmla="*/ 0 w 1333952"/>
              <a:gd name="connsiteY3" fmla="*/ 1235984 h 1235984"/>
              <a:gd name="connsiteX4" fmla="*/ 30785 w 1333952"/>
              <a:gd name="connsiteY4" fmla="*/ 0 h 1235984"/>
              <a:gd name="connsiteX0" fmla="*/ 30785 w 1319601"/>
              <a:gd name="connsiteY0" fmla="*/ 0 h 1235984"/>
              <a:gd name="connsiteX1" fmla="*/ 1312848 w 1319601"/>
              <a:gd name="connsiteY1" fmla="*/ 20567 h 1235984"/>
              <a:gd name="connsiteX2" fmla="*/ 1319601 w 1319601"/>
              <a:gd name="connsiteY2" fmla="*/ 1233129 h 1235984"/>
              <a:gd name="connsiteX3" fmla="*/ 0 w 1319601"/>
              <a:gd name="connsiteY3" fmla="*/ 1235984 h 1235984"/>
              <a:gd name="connsiteX4" fmla="*/ 30785 w 1319601"/>
              <a:gd name="connsiteY4" fmla="*/ 0 h 12359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19601" h="1235984">
                <a:moveTo>
                  <a:pt x="30785" y="0"/>
                </a:moveTo>
                <a:lnTo>
                  <a:pt x="1312848" y="20567"/>
                </a:lnTo>
                <a:cubicBezTo>
                  <a:pt x="1314777" y="429048"/>
                  <a:pt x="1317672" y="824648"/>
                  <a:pt x="1319601" y="1233129"/>
                </a:cubicBezTo>
                <a:lnTo>
                  <a:pt x="0" y="1235984"/>
                </a:lnTo>
                <a:lnTo>
                  <a:pt x="30785" y="0"/>
                </a:lnTo>
                <a:close/>
              </a:path>
            </a:pathLst>
          </a:custGeom>
          <a:gradFill flip="none" rotWithShape="1">
            <a:gsLst>
              <a:gs pos="21000">
                <a:srgbClr val="FEF99C"/>
              </a:gs>
              <a:gs pos="0">
                <a:srgbClr val="F6E7A6"/>
              </a:gs>
              <a:gs pos="100000">
                <a:srgbClr val="FEF99C"/>
              </a:gs>
            </a:gsLst>
            <a:lin ang="5400000" scaled="1"/>
            <a:tileRect/>
          </a:gradFill>
          <a:ln>
            <a:noFill/>
          </a:ln>
          <a:effectLst>
            <a:outerShdw blurRad="38100" dist="254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tIns="45720" rIns="45720" bIns="45720"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5892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854B852A-9947-CE48-8511-780EE3EDC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218" y="1802625"/>
            <a:ext cx="965678" cy="1429606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E3B2F95-A896-EB42-AA51-3AB629A47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1532" y="1805651"/>
            <a:ext cx="1360229" cy="142658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4801CC84-B2EC-B740-9E4A-4610747017BC}"/>
              </a:ext>
            </a:extLst>
          </p:cNvPr>
          <p:cNvSpPr txBox="1"/>
          <p:nvPr/>
        </p:nvSpPr>
        <p:spPr>
          <a:xfrm>
            <a:off x="3349685" y="3591046"/>
            <a:ext cx="55157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DINCond-Medium" pitchFamily="2" charset="77"/>
              </a:rPr>
              <a:t>Rua Mal. José Inácio da Silva, 355, Passo d'Areia, Porto Alegre/RS</a:t>
            </a:r>
          </a:p>
          <a:p>
            <a:pPr algn="ctr"/>
            <a:r>
              <a:rPr lang="pt-BR" b="1" dirty="0" err="1">
                <a:solidFill>
                  <a:schemeClr val="bg1"/>
                </a:solidFill>
                <a:latin typeface="DINCond-Black" pitchFamily="2" charset="77"/>
              </a:rPr>
              <a:t>faculdadedombosco.net</a:t>
            </a:r>
            <a:r>
              <a:rPr lang="pt-BR" b="1" dirty="0">
                <a:solidFill>
                  <a:schemeClr val="bg1"/>
                </a:solidFill>
                <a:latin typeface="DINCond-Black" pitchFamily="2" charset="77"/>
              </a:rPr>
              <a:t> </a:t>
            </a:r>
            <a:r>
              <a:rPr lang="pt-BR" dirty="0">
                <a:solidFill>
                  <a:schemeClr val="bg1"/>
                </a:solidFill>
                <a:latin typeface="DINCond-Medium" pitchFamily="2" charset="77"/>
              </a:rPr>
              <a:t>| </a:t>
            </a:r>
            <a:r>
              <a:rPr lang="pt-BR" b="1" dirty="0" err="1">
                <a:solidFill>
                  <a:schemeClr val="bg1"/>
                </a:solidFill>
                <a:latin typeface="DINCond-Black" pitchFamily="2" charset="77"/>
              </a:rPr>
              <a:t>fb.com</a:t>
            </a:r>
            <a:r>
              <a:rPr lang="pt-BR" b="1" dirty="0">
                <a:solidFill>
                  <a:schemeClr val="bg1"/>
                </a:solidFill>
                <a:latin typeface="DINCond-Black" pitchFamily="2" charset="77"/>
              </a:rPr>
              <a:t>/</a:t>
            </a:r>
            <a:r>
              <a:rPr lang="pt-BR" b="1" dirty="0" err="1">
                <a:solidFill>
                  <a:schemeClr val="bg1"/>
                </a:solidFill>
                <a:latin typeface="DINCond-Black" pitchFamily="2" charset="77"/>
              </a:rPr>
              <a:t>domboscofac</a:t>
            </a:r>
            <a:endParaRPr lang="pt-BR" b="1" dirty="0">
              <a:solidFill>
                <a:schemeClr val="bg1"/>
              </a:solidFill>
              <a:latin typeface="DINCond-Black" pitchFamily="2" charset="77"/>
            </a:endParaRPr>
          </a:p>
          <a:p>
            <a:pPr algn="ctr"/>
            <a:r>
              <a:rPr lang="pt-BR" dirty="0">
                <a:solidFill>
                  <a:schemeClr val="bg1"/>
                </a:solidFill>
                <a:latin typeface="DINCond-Medium" pitchFamily="2" charset="77"/>
              </a:rPr>
              <a:t>(51) 3361-6700  | (51) 99551.6700 </a:t>
            </a:r>
          </a:p>
        </p:txBody>
      </p:sp>
    </p:spTree>
    <p:extLst>
      <p:ext uri="{BB962C8B-B14F-4D97-AF65-F5344CB8AC3E}">
        <p14:creationId xmlns:p14="http://schemas.microsoft.com/office/powerpoint/2010/main" val="244478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801CC84-B2EC-B740-9E4A-4610747017BC}"/>
              </a:ext>
            </a:extLst>
          </p:cNvPr>
          <p:cNvSpPr txBox="1"/>
          <p:nvPr/>
        </p:nvSpPr>
        <p:spPr>
          <a:xfrm>
            <a:off x="5590493" y="1270353"/>
            <a:ext cx="5035066" cy="20467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FACULDADE DOM BOSCO DE PORTO ALEGRE</a:t>
            </a:r>
          </a:p>
          <a:p>
            <a:pPr algn="just"/>
            <a:endParaRPr lang="pt-BR" sz="1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pt-BR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Há 15 anos a Faculdade Dom Bosco de Porto Alegre é referência no Ensino Superior de qualidade comprovada pelas frequentes avaliações dos organismos que nos credenciam e que nos atribuem os mais elevados conceitos em nossos cursos. Nossa incidência educativa se manifesta nos inúmeros ex-alunos que atuam na sociedade exercendo sua cidadania e se destacando em suas vidas profissionais.</a:t>
            </a:r>
          </a:p>
        </p:txBody>
      </p:sp>
      <p:grpSp>
        <p:nvGrpSpPr>
          <p:cNvPr id="8" name="Agrupar 7">
            <a:extLst>
              <a:ext uri="{FF2B5EF4-FFF2-40B4-BE49-F238E27FC236}">
                <a16:creationId xmlns:a16="http://schemas.microsoft.com/office/drawing/2014/main" id="{0688114C-C7D6-DE4C-B8AD-55D2825CEA11}"/>
              </a:ext>
            </a:extLst>
          </p:cNvPr>
          <p:cNvGrpSpPr/>
          <p:nvPr/>
        </p:nvGrpSpPr>
        <p:grpSpPr>
          <a:xfrm>
            <a:off x="7003167" y="3663647"/>
            <a:ext cx="2209718" cy="1224394"/>
            <a:chOff x="7036021" y="3613905"/>
            <a:chExt cx="2209718" cy="1224394"/>
          </a:xfrm>
        </p:grpSpPr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854B852A-9947-CE48-8511-780EE3EDCE9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036021" y="3613906"/>
              <a:ext cx="827059" cy="1224393"/>
            </a:xfrm>
            <a:prstGeom prst="rect">
              <a:avLst/>
            </a:prstGeom>
          </p:spPr>
        </p:pic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0E3B2F95-A896-EB42-AA51-3AB629A479C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078292" y="3613905"/>
              <a:ext cx="1167447" cy="12243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24614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aixaDeTexto 8">
            <a:extLst>
              <a:ext uri="{FF2B5EF4-FFF2-40B4-BE49-F238E27FC236}">
                <a16:creationId xmlns:a16="http://schemas.microsoft.com/office/drawing/2014/main" id="{D0457A88-09CC-4C47-A6CD-F6F775544981}"/>
              </a:ext>
            </a:extLst>
          </p:cNvPr>
          <p:cNvSpPr txBox="1"/>
          <p:nvPr/>
        </p:nvSpPr>
        <p:spPr>
          <a:xfrm>
            <a:off x="663677" y="838748"/>
            <a:ext cx="29591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Gestão de Riscos</a:t>
            </a:r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7F1C0AF3-7500-4668-959D-3DE1C6B53C34}"/>
              </a:ext>
            </a:extLst>
          </p:cNvPr>
          <p:cNvSpPr/>
          <p:nvPr/>
        </p:nvSpPr>
        <p:spPr>
          <a:xfrm>
            <a:off x="4722537" y="1902179"/>
            <a:ext cx="7049729" cy="2251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pt-BR" alt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GESTÃO DE RISCOS</a:t>
            </a:r>
          </a:p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pt-BR" alt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INSTRUMENTOS E FERRAMENTAS</a:t>
            </a:r>
          </a:p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pt-BR" alt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MODELO DE 3 LINHAS DE DEFESA</a:t>
            </a:r>
          </a:p>
          <a:p>
            <a:pPr>
              <a:lnSpc>
                <a:spcPct val="150000"/>
              </a:lnSpc>
              <a:buSzPct val="100000"/>
              <a:buFont typeface="Arial" panose="020B0604020202020204" pitchFamily="34" charset="0"/>
              <a:buChar char="•"/>
              <a:defRPr/>
            </a:pPr>
            <a:r>
              <a:rPr lang="pt-BR" altLang="pt-BR" sz="2400" dirty="0">
                <a:latin typeface="Calibri" panose="020F0502020204030204" pitchFamily="34" charset="0"/>
                <a:cs typeface="Calibri" panose="020F0502020204030204" pitchFamily="34" charset="0"/>
              </a:rPr>
              <a:t>GOVERNANÇA, RISCO E COMPLIANCE</a:t>
            </a:r>
          </a:p>
        </p:txBody>
      </p:sp>
    </p:spTree>
    <p:extLst>
      <p:ext uri="{BB962C8B-B14F-4D97-AF65-F5344CB8AC3E}">
        <p14:creationId xmlns:p14="http://schemas.microsoft.com/office/powerpoint/2010/main" val="1337518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" descr="Resultado de imagem para o que é risco?">
            <a:extLst>
              <a:ext uri="{FF2B5EF4-FFF2-40B4-BE49-F238E27FC236}">
                <a16:creationId xmlns:a16="http://schemas.microsoft.com/office/drawing/2014/main" id="{245473E9-E109-4208-B204-12851ABAC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8864" y="0"/>
            <a:ext cx="1067783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">
            <a:extLst>
              <a:ext uri="{FF2B5EF4-FFF2-40B4-BE49-F238E27FC236}">
                <a16:creationId xmlns:a16="http://schemas.microsoft.com/office/drawing/2014/main" id="{D349EA46-4F77-46F1-9A49-3FED27160AE2}"/>
              </a:ext>
            </a:extLst>
          </p:cNvPr>
          <p:cNvSpPr/>
          <p:nvPr/>
        </p:nvSpPr>
        <p:spPr>
          <a:xfrm>
            <a:off x="3412377" y="798064"/>
            <a:ext cx="56016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700" algn="ctr"/>
            <a:r>
              <a:rPr lang="pt-BR" sz="2400" b="1" dirty="0">
                <a:solidFill>
                  <a:srgbClr val="CC33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MAS AFINAL O QUE É RISCO?</a:t>
            </a:r>
          </a:p>
        </p:txBody>
      </p:sp>
    </p:spTree>
    <p:extLst>
      <p:ext uri="{BB962C8B-B14F-4D97-AF65-F5344CB8AC3E}">
        <p14:creationId xmlns:p14="http://schemas.microsoft.com/office/powerpoint/2010/main" val="3012901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5B008326-8C12-4B99-9F6B-70B9285F30BF}"/>
              </a:ext>
            </a:extLst>
          </p:cNvPr>
          <p:cNvSpPr txBox="1">
            <a:spLocks noChangeArrowheads="1"/>
          </p:cNvSpPr>
          <p:nvPr/>
        </p:nvSpPr>
        <p:spPr>
          <a:xfrm>
            <a:off x="1835181" y="525880"/>
            <a:ext cx="8153400" cy="67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pt-BR" sz="4000" dirty="0">
                <a:solidFill>
                  <a:schemeClr val="tx1"/>
                </a:solidFill>
                <a:latin typeface="Arial" charset="0"/>
              </a:rPr>
              <a:t>Conceitos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50032E34-1E36-4290-B48B-CA630CB5AC3E}"/>
              </a:ext>
            </a:extLst>
          </p:cNvPr>
          <p:cNvSpPr/>
          <p:nvPr/>
        </p:nvSpPr>
        <p:spPr>
          <a:xfrm>
            <a:off x="2320412" y="1689591"/>
            <a:ext cx="4192104" cy="48510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RISCO:</a:t>
            </a: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0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Efeito da incerteza</a:t>
            </a: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nos objetivos.</a:t>
            </a:r>
          </a:p>
          <a:p>
            <a:pPr lvl="2"/>
            <a:endParaRPr lang="pt-B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 efeito é um </a:t>
            </a:r>
            <a:r>
              <a:rPr lang="pt-BR" sz="20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desvio em relação ao esperado</a:t>
            </a: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de forma </a:t>
            </a:r>
            <a:r>
              <a:rPr lang="pt-BR" sz="20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positiva e/ou negativa.</a:t>
            </a:r>
          </a:p>
          <a:p>
            <a:pPr lvl="2"/>
            <a:endParaRPr lang="pt-BR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/>
            <a:endParaRPr lang="pt-B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RISCO:</a:t>
            </a:r>
            <a:r>
              <a:rPr lang="pt-B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pt-BR" sz="2000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Uma incerteza mensurável</a:t>
            </a:r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Devemos usar o termo risco para designar incerteza que nós medimos e o termo incerteza para que não conseguimos medir. </a:t>
            </a:r>
          </a:p>
          <a:p>
            <a:pPr lvl="2"/>
            <a:endParaRPr lang="pt-BR" sz="2000" dirty="0">
              <a:solidFill>
                <a:schemeClr val="tx1"/>
              </a:solidFill>
            </a:endParaRPr>
          </a:p>
          <a:p>
            <a:pPr algn="ctr"/>
            <a:r>
              <a:rPr lang="pt-BR" sz="2000" b="1" dirty="0">
                <a:solidFill>
                  <a:srgbClr val="FF0000"/>
                </a:solidFill>
              </a:rPr>
              <a:t>RISCO = EFEITO + INCERTEZA</a:t>
            </a:r>
          </a:p>
          <a:p>
            <a:pPr lvl="2"/>
            <a:endParaRPr lang="pt-BR" sz="2000" dirty="0">
              <a:solidFill>
                <a:schemeClr val="tx1"/>
              </a:solidFill>
            </a:endParaRPr>
          </a:p>
        </p:txBody>
      </p:sp>
      <p:sp>
        <p:nvSpPr>
          <p:cNvPr id="5" name="Retângulo 3">
            <a:extLst>
              <a:ext uri="{FF2B5EF4-FFF2-40B4-BE49-F238E27FC236}">
                <a16:creationId xmlns:a16="http://schemas.microsoft.com/office/drawing/2014/main" id="{20B2CEF5-D5DF-4315-943A-880C359E9A57}"/>
              </a:ext>
            </a:extLst>
          </p:cNvPr>
          <p:cNvSpPr/>
          <p:nvPr/>
        </p:nvSpPr>
        <p:spPr>
          <a:xfrm>
            <a:off x="6696177" y="1667236"/>
            <a:ext cx="3943895" cy="485104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2"/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 QUE É IMPACTO?</a:t>
            </a:r>
          </a:p>
          <a:p>
            <a:pPr marL="1200150" lvl="2" indent="-285750">
              <a:buFont typeface="Arial" pitchFamily="34" charset="0"/>
              <a:buChar char="•"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2"/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Efeito gerado com a </a:t>
            </a:r>
            <a:r>
              <a:rPr lang="pt-BR" u="sng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materialização</a:t>
            </a: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 um evento.</a:t>
            </a:r>
          </a:p>
          <a:p>
            <a:pPr lvl="2"/>
            <a:endParaRPr lang="pt-BR" sz="2000" dirty="0">
              <a:solidFill>
                <a:schemeClr val="accent1">
                  <a:lumMod val="50000"/>
                </a:schemeClr>
              </a:solidFill>
            </a:endParaRPr>
          </a:p>
          <a:p>
            <a:pPr lvl="2"/>
            <a:endParaRPr lang="pt-BR" sz="2000" dirty="0">
              <a:solidFill>
                <a:schemeClr val="tx1"/>
              </a:solidFill>
            </a:endParaRPr>
          </a:p>
          <a:p>
            <a:pPr algn="ctr"/>
            <a:r>
              <a:rPr lang="pt-BR" sz="2000" b="1" dirty="0">
                <a:solidFill>
                  <a:srgbClr val="FF0000"/>
                </a:solidFill>
              </a:rPr>
              <a:t>IMPACTO = EFEITO + CERTEZA</a:t>
            </a:r>
            <a:endParaRPr lang="pt-BR" sz="2000" dirty="0">
              <a:solidFill>
                <a:srgbClr val="FF0000"/>
              </a:solidFill>
            </a:endParaRPr>
          </a:p>
          <a:p>
            <a:pPr marL="1200150" lvl="2" indent="-285750">
              <a:buFont typeface="Arial" pitchFamily="34" charset="0"/>
              <a:buChar char="•"/>
            </a:pPr>
            <a:endParaRPr lang="pt-BR" sz="2000" b="1" dirty="0">
              <a:solidFill>
                <a:schemeClr val="tx1"/>
              </a:solidFill>
            </a:endParaRPr>
          </a:p>
        </p:txBody>
      </p:sp>
      <p:pic>
        <p:nvPicPr>
          <p:cNvPr id="2050" name="Picture 2" descr="Resultado de imagem para gestÃ£o de riscos">
            <a:extLst>
              <a:ext uri="{FF2B5EF4-FFF2-40B4-BE49-F238E27FC236}">
                <a16:creationId xmlns:a16="http://schemas.microsoft.com/office/drawing/2014/main" id="{2B953C5E-B776-4112-A112-3461988FBE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592" y="421871"/>
            <a:ext cx="201930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14674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">
            <a:extLst>
              <a:ext uri="{FF2B5EF4-FFF2-40B4-BE49-F238E27FC236}">
                <a16:creationId xmlns:a16="http://schemas.microsoft.com/office/drawing/2014/main" id="{7B95E634-54AD-4611-A36C-6FB786D38321}"/>
              </a:ext>
            </a:extLst>
          </p:cNvPr>
          <p:cNvSpPr/>
          <p:nvPr/>
        </p:nvSpPr>
        <p:spPr>
          <a:xfrm>
            <a:off x="1976284" y="0"/>
            <a:ext cx="9144000" cy="685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CC63889-8C25-4AC5-A837-D20F335FF831}"/>
              </a:ext>
            </a:extLst>
          </p:cNvPr>
          <p:cNvSpPr/>
          <p:nvPr/>
        </p:nvSpPr>
        <p:spPr>
          <a:xfrm>
            <a:off x="1976284" y="-2101"/>
            <a:ext cx="9144000" cy="461665"/>
          </a:xfrm>
          <a:prstGeom prst="rect">
            <a:avLst/>
          </a:prstGeom>
          <a:solidFill>
            <a:srgbClr val="008080"/>
          </a:solidFill>
        </p:spPr>
        <p:txBody>
          <a:bodyPr wrap="square" anchor="ctr">
            <a:spAutoFit/>
          </a:bodyPr>
          <a:lstStyle/>
          <a:p>
            <a:pPr marL="12700" algn="ctr"/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POR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EMPRESA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PRECISA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CONSIDERAR</a:t>
            </a:r>
            <a:r>
              <a:rPr lang="pt-BR" sz="2400" spc="-5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RISCOS?</a:t>
            </a:r>
            <a:endParaRPr lang="pt-BR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1ED031DF-957E-400E-A0E2-CB0D988DE87B}"/>
              </a:ext>
            </a:extLst>
          </p:cNvPr>
          <p:cNvSpPr/>
          <p:nvPr/>
        </p:nvSpPr>
        <p:spPr>
          <a:xfrm>
            <a:off x="7905370" y="4988434"/>
            <a:ext cx="3214914" cy="553998"/>
          </a:xfrm>
          <a:prstGeom prst="rect">
            <a:avLst/>
          </a:prstGeom>
          <a:solidFill>
            <a:srgbClr val="121118"/>
          </a:solidFill>
        </p:spPr>
        <p:txBody>
          <a:bodyPr wrap="square">
            <a:spAutoFit/>
          </a:bodyPr>
          <a:lstStyle/>
          <a:p>
            <a:pPr marL="93345" marR="170815">
              <a:lnSpc>
                <a:spcPts val="1820"/>
              </a:lnSpc>
            </a:pP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Atende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lang="pt-BR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exigências</a:t>
            </a:r>
            <a:r>
              <a:rPr lang="pt-BR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regulatórias</a:t>
            </a:r>
            <a:r>
              <a:rPr lang="pt-BR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dirty="0">
                <a:solidFill>
                  <a:srgbClr val="FFFFFF"/>
                </a:solidFill>
                <a:latin typeface="Arial"/>
                <a:cs typeface="Arial"/>
              </a:rPr>
              <a:t>(</a:t>
            </a:r>
            <a:r>
              <a:rPr lang="pt-BR" i="1" dirty="0">
                <a:solidFill>
                  <a:srgbClr val="FFFFFF"/>
                </a:solidFill>
                <a:latin typeface="Arial"/>
                <a:cs typeface="Arial"/>
              </a:rPr>
              <a:t>Compliance</a:t>
            </a:r>
            <a:r>
              <a:rPr lang="pt-BR" dirty="0">
                <a:solidFill>
                  <a:srgbClr val="FFFFFF"/>
                </a:solidFill>
                <a:latin typeface="Arial"/>
                <a:cs typeface="Arial"/>
              </a:rPr>
              <a:t>)</a:t>
            </a:r>
            <a:endParaRPr lang="pt-BR" dirty="0">
              <a:latin typeface="Arial"/>
              <a:cs typeface="Arial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006589AA-537E-442E-8BCE-8CED0CC66994}"/>
              </a:ext>
            </a:extLst>
          </p:cNvPr>
          <p:cNvSpPr/>
          <p:nvPr/>
        </p:nvSpPr>
        <p:spPr>
          <a:xfrm>
            <a:off x="6548284" y="6306201"/>
            <a:ext cx="4572000" cy="553998"/>
          </a:xfrm>
          <a:prstGeom prst="rect">
            <a:avLst/>
          </a:prstGeom>
          <a:solidFill>
            <a:srgbClr val="A5980A"/>
          </a:solidFill>
        </p:spPr>
        <p:txBody>
          <a:bodyPr>
            <a:spAutoFit/>
          </a:bodyPr>
          <a:lstStyle/>
          <a:p>
            <a:pPr marL="93345" marR="106045" algn="ctr">
              <a:lnSpc>
                <a:spcPts val="1820"/>
              </a:lnSpc>
            </a:pP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Diminuir</a:t>
            </a:r>
            <a:r>
              <a:rPr lang="pt-BR" b="1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as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incertezas</a:t>
            </a:r>
            <a:r>
              <a:rPr lang="pt-BR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e volatilidades em seus</a:t>
            </a:r>
            <a:r>
              <a:rPr lang="pt-BR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resultados financeiros </a:t>
            </a:r>
            <a:r>
              <a:rPr lang="pt-BR" i="1" spc="5" dirty="0">
                <a:solidFill>
                  <a:srgbClr val="FFFFFF"/>
                </a:solidFill>
                <a:latin typeface="Arial"/>
                <a:cs typeface="Arial"/>
              </a:rPr>
              <a:t>(FRM)</a:t>
            </a:r>
            <a:endParaRPr lang="pt-BR" i="1" dirty="0">
              <a:latin typeface="Arial"/>
              <a:cs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88C2738-3A93-457B-BB7F-5421FD3B808B}"/>
              </a:ext>
            </a:extLst>
          </p:cNvPr>
          <p:cNvSpPr/>
          <p:nvPr/>
        </p:nvSpPr>
        <p:spPr>
          <a:xfrm>
            <a:off x="6628114" y="2121340"/>
            <a:ext cx="4492170" cy="579646"/>
          </a:xfrm>
          <a:prstGeom prst="rect">
            <a:avLst/>
          </a:prstGeom>
          <a:solidFill>
            <a:srgbClr val="7030A0"/>
          </a:solidFill>
        </p:spPr>
        <p:txBody>
          <a:bodyPr wrap="square">
            <a:spAutoFit/>
          </a:bodyPr>
          <a:lstStyle/>
          <a:p>
            <a:pPr marL="92710" algn="ctr">
              <a:lnSpc>
                <a:spcPts val="1870"/>
              </a:lnSpc>
            </a:pP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Diminui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lang="pt-BR" b="1" spc="1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exposição</a:t>
            </a:r>
            <a:endParaRPr lang="pt-BR" dirty="0">
              <a:latin typeface="Arial"/>
              <a:cs typeface="Arial"/>
            </a:endParaRPr>
          </a:p>
          <a:p>
            <a:pPr marL="92710" algn="ctr">
              <a:lnSpc>
                <a:spcPts val="1870"/>
              </a:lnSpc>
            </a:pP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e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mante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 a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reputaçã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o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d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organização</a:t>
            </a:r>
            <a:endParaRPr lang="pt-BR" dirty="0">
              <a:latin typeface="Arial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243162-5682-4942-A3A2-BB7A89FC95C7}"/>
              </a:ext>
            </a:extLst>
          </p:cNvPr>
          <p:cNvSpPr/>
          <p:nvPr/>
        </p:nvSpPr>
        <p:spPr>
          <a:xfrm>
            <a:off x="7789255" y="3567711"/>
            <a:ext cx="3331029" cy="553998"/>
          </a:xfrm>
          <a:prstGeom prst="rect">
            <a:avLst/>
          </a:prstGeom>
          <a:solidFill>
            <a:srgbClr val="CC3300"/>
          </a:solidFill>
        </p:spPr>
        <p:txBody>
          <a:bodyPr wrap="square">
            <a:spAutoFit/>
          </a:bodyPr>
          <a:lstStyle/>
          <a:p>
            <a:pPr marL="92710" marR="283210" algn="ctr">
              <a:lnSpc>
                <a:spcPts val="1820"/>
              </a:lnSpc>
            </a:pP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Preocupaçã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co</a:t>
            </a:r>
            <a:r>
              <a:rPr lang="pt-BR" b="1" spc="10" dirty="0">
                <a:solidFill>
                  <a:srgbClr val="FFFFFF"/>
                </a:solidFill>
                <a:latin typeface="Arial"/>
                <a:cs typeface="Arial"/>
              </a:rPr>
              <a:t>m</a:t>
            </a:r>
            <a:r>
              <a:rPr lang="pt-BR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falhas</a:t>
            </a:r>
            <a:r>
              <a:rPr lang="pt-BR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operacionais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controles</a:t>
            </a:r>
            <a:endParaRPr lang="pt-BR" dirty="0">
              <a:latin typeface="Arial"/>
              <a:cs typeface="Arial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DDE7EB-4749-423A-8545-233090C34E31}"/>
              </a:ext>
            </a:extLst>
          </p:cNvPr>
          <p:cNvSpPr/>
          <p:nvPr/>
        </p:nvSpPr>
        <p:spPr>
          <a:xfrm>
            <a:off x="6388627" y="700617"/>
            <a:ext cx="4731657" cy="553998"/>
          </a:xfrm>
          <a:prstGeom prst="rect">
            <a:avLst/>
          </a:prstGeom>
          <a:solidFill>
            <a:srgbClr val="669900"/>
          </a:solidFill>
        </p:spPr>
        <p:txBody>
          <a:bodyPr wrap="square">
            <a:spAutoFit/>
          </a:bodyPr>
          <a:lstStyle/>
          <a:p>
            <a:pPr marL="92710" marR="209550" algn="ctr">
              <a:lnSpc>
                <a:spcPts val="1820"/>
              </a:lnSpc>
            </a:pP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Aperfeiçoa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r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process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o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d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e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 elaboração</a:t>
            </a:r>
            <a:r>
              <a:rPr lang="pt-BR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do</a:t>
            </a:r>
            <a:r>
              <a:rPr lang="pt-BR" b="1" spc="-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planejamento estratégico</a:t>
            </a:r>
            <a:endParaRPr lang="pt-BR" dirty="0">
              <a:latin typeface="Arial"/>
              <a:cs typeface="Arial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D26358D-5427-4BE5-B4C1-FF3765876507}"/>
              </a:ext>
            </a:extLst>
          </p:cNvPr>
          <p:cNvSpPr/>
          <p:nvPr/>
        </p:nvSpPr>
        <p:spPr>
          <a:xfrm rot="16200000">
            <a:off x="265689" y="4778072"/>
            <a:ext cx="3790525" cy="369332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Fonte: Pesquis</a:t>
            </a:r>
            <a:r>
              <a:rPr lang="pt-BR" b="1" spc="5" dirty="0">
                <a:solidFill>
                  <a:srgbClr val="FFFFFF"/>
                </a:solidFill>
                <a:latin typeface="Arial"/>
                <a:cs typeface="Arial"/>
              </a:rPr>
              <a:t>a</a:t>
            </a:r>
            <a:r>
              <a:rPr lang="pt-BR" b="1" spc="-2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Global</a:t>
            </a:r>
            <a:r>
              <a:rPr lang="pt-BR" b="1" spc="-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ACI</a:t>
            </a:r>
            <a:r>
              <a:rPr lang="pt-BR" b="1" spc="1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pt-BR" b="1" dirty="0">
                <a:solidFill>
                  <a:srgbClr val="FFFFFF"/>
                </a:solidFill>
                <a:latin typeface="Arial"/>
                <a:cs typeface="Arial"/>
              </a:rPr>
              <a:t>2015</a:t>
            </a:r>
            <a:endParaRPr lang="pt-BR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15709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5B008326-8C12-4B99-9F6B-70B9285F30BF}"/>
              </a:ext>
            </a:extLst>
          </p:cNvPr>
          <p:cNvSpPr txBox="1">
            <a:spLocks noChangeArrowheads="1"/>
          </p:cNvSpPr>
          <p:nvPr/>
        </p:nvSpPr>
        <p:spPr>
          <a:xfrm>
            <a:off x="1835181" y="525880"/>
            <a:ext cx="8153400" cy="67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pt-BR" sz="4000" dirty="0">
                <a:solidFill>
                  <a:schemeClr val="tx1"/>
                </a:solidFill>
                <a:latin typeface="Arial" charset="0"/>
              </a:rPr>
              <a:t>O que é Gestão de Riscos</a:t>
            </a:r>
          </a:p>
        </p:txBody>
      </p:sp>
      <p:sp>
        <p:nvSpPr>
          <p:cNvPr id="4" name="object 5">
            <a:extLst>
              <a:ext uri="{FF2B5EF4-FFF2-40B4-BE49-F238E27FC236}">
                <a16:creationId xmlns:a16="http://schemas.microsoft.com/office/drawing/2014/main" id="{4ED4E751-058B-42ED-ABF6-78FA14A559F4}"/>
              </a:ext>
            </a:extLst>
          </p:cNvPr>
          <p:cNvSpPr/>
          <p:nvPr/>
        </p:nvSpPr>
        <p:spPr>
          <a:xfrm>
            <a:off x="8288559" y="1"/>
            <a:ext cx="3400044" cy="6858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3">
            <a:extLst>
              <a:ext uri="{FF2B5EF4-FFF2-40B4-BE49-F238E27FC236}">
                <a16:creationId xmlns:a16="http://schemas.microsoft.com/office/drawing/2014/main" id="{A64C2098-0AFB-4DD0-A819-A9170992B064}"/>
              </a:ext>
            </a:extLst>
          </p:cNvPr>
          <p:cNvSpPr txBox="1"/>
          <p:nvPr/>
        </p:nvSpPr>
        <p:spPr>
          <a:xfrm>
            <a:off x="2082953" y="1382504"/>
            <a:ext cx="5895923" cy="455964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 marR="5080">
              <a:lnSpc>
                <a:spcPct val="150000"/>
              </a:lnSpc>
            </a:pPr>
            <a:r>
              <a:rPr lang="pt-BR" sz="2000" spc="5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pt-BR" sz="2000" spc="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gerenciament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risco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corporativo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u</a:t>
            </a:r>
            <a:r>
              <a:rPr lang="pt-BR" sz="2000" spc="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b="1" spc="-1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conduzid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uma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organizaçã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2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pel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conselh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administração,</a:t>
            </a:r>
            <a:r>
              <a:rPr lang="pt-BR" sz="2000" spc="-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diretori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spc="-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demais empregados,</a:t>
            </a:r>
            <a:r>
              <a:rPr lang="pt-BR" sz="2000" spc="-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aplicad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estabelecimento d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b="1" spc="-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estratégia</a:t>
            </a:r>
            <a:r>
              <a:rPr lang="pt-BR" sz="2000" b="1" spc="1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000" spc="-1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formulada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spc="-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identificar e</a:t>
            </a:r>
            <a:r>
              <a:rPr lang="pt-BR" sz="2000" spc="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organizaçã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evento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potencial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capaze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afetá-la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administrar</a:t>
            </a:r>
            <a:r>
              <a:rPr lang="pt-BR" sz="2000" b="1" spc="-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b="1" spc="-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risco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mantê-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compatível</a:t>
            </a:r>
            <a:r>
              <a:rPr lang="pt-BR" sz="2000" spc="-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</a:t>
            </a:r>
            <a:r>
              <a:rPr lang="pt-BR" sz="2000" spc="1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apetit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risc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 organizaçã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spc="-2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possibilita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garanti</a:t>
            </a:r>
            <a:r>
              <a:rPr lang="pt-BR" sz="2000" spc="1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spc="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razoável</a:t>
            </a:r>
            <a:r>
              <a:rPr lang="pt-BR" sz="2000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b="1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cumpriment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sz="2000" b="1" spc="-1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b="1" spc="-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seu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b="1" spc="-1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2000" b="1" spc="5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objetivo</a:t>
            </a:r>
            <a:r>
              <a:rPr lang="pt-BR" sz="2000" b="1" spc="10" dirty="0">
                <a:solidFill>
                  <a:srgbClr val="00A3A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pt-BR" sz="2000" spc="-5" dirty="0">
                <a:solidFill>
                  <a:srgbClr val="3F3F3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.”</a:t>
            </a:r>
            <a:endParaRPr lang="pt-BR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6EC22234-0D87-4DF6-A0BF-91D1E17DB676}"/>
              </a:ext>
            </a:extLst>
          </p:cNvPr>
          <p:cNvSpPr/>
          <p:nvPr/>
        </p:nvSpPr>
        <p:spPr>
          <a:xfrm>
            <a:off x="2544603" y="6479403"/>
            <a:ext cx="369492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pt-BR" sz="1200" i="1" spc="1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Fonte: COSO</a:t>
            </a:r>
            <a:r>
              <a:rPr lang="pt-BR" sz="1200" i="1" spc="5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200" i="1" spc="1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ERM (Enterprise Risk Management)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114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>
            <a:extLst>
              <a:ext uri="{FF2B5EF4-FFF2-40B4-BE49-F238E27FC236}">
                <a16:creationId xmlns:a16="http://schemas.microsoft.com/office/drawing/2014/main" id="{5B008326-8C12-4B99-9F6B-70B9285F30BF}"/>
              </a:ext>
            </a:extLst>
          </p:cNvPr>
          <p:cNvSpPr txBox="1">
            <a:spLocks noChangeArrowheads="1"/>
          </p:cNvSpPr>
          <p:nvPr/>
        </p:nvSpPr>
        <p:spPr>
          <a:xfrm>
            <a:off x="1835181" y="525880"/>
            <a:ext cx="8153400" cy="67945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defRPr/>
            </a:pPr>
            <a:r>
              <a:rPr lang="pt-BR" sz="4000" dirty="0">
                <a:solidFill>
                  <a:schemeClr val="tx1"/>
                </a:solidFill>
                <a:latin typeface="Arial" charset="0"/>
              </a:rPr>
              <a:t>Perfil em relação ao risco</a:t>
            </a:r>
          </a:p>
        </p:txBody>
      </p:sp>
      <p:sp>
        <p:nvSpPr>
          <p:cNvPr id="48" name="Rectangle 2">
            <a:extLst>
              <a:ext uri="{FF2B5EF4-FFF2-40B4-BE49-F238E27FC236}">
                <a16:creationId xmlns:a16="http://schemas.microsoft.com/office/drawing/2014/main" id="{A600BB0B-F4F3-4175-B78E-5D189EF22D74}"/>
              </a:ext>
            </a:extLst>
          </p:cNvPr>
          <p:cNvSpPr txBox="1">
            <a:spLocks noChangeArrowheads="1"/>
          </p:cNvSpPr>
          <p:nvPr/>
        </p:nvSpPr>
        <p:spPr>
          <a:xfrm>
            <a:off x="2253790" y="1252443"/>
            <a:ext cx="8135938" cy="647700"/>
          </a:xfrm>
          <a:prstGeom prst="rect">
            <a:avLst/>
          </a:prstGeom>
        </p:spPr>
        <p:txBody>
          <a:bodyPr/>
          <a:lstStyle/>
          <a:p>
            <a:pPr eaLnBrk="0" hangingPunct="0">
              <a:spcBef>
                <a:spcPct val="20000"/>
              </a:spcBef>
              <a:buClr>
                <a:srgbClr val="C00000"/>
              </a:buClr>
              <a:buSzPct val="100000"/>
              <a:defRPr/>
            </a:pPr>
            <a:r>
              <a:rPr lang="pt-BR" sz="1600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Grande parte das empresas apresentam um comportamento conhecido como “aversão” ao risco:</a:t>
            </a:r>
          </a:p>
        </p:txBody>
      </p:sp>
      <p:sp>
        <p:nvSpPr>
          <p:cNvPr id="49" name="Rectangle 4">
            <a:extLst>
              <a:ext uri="{FF2B5EF4-FFF2-40B4-BE49-F238E27FC236}">
                <a16:creationId xmlns:a16="http://schemas.microsoft.com/office/drawing/2014/main" id="{353A5FB9-9837-4757-A093-F3EC13FCC1E8}"/>
              </a:ext>
            </a:extLst>
          </p:cNvPr>
          <p:cNvSpPr/>
          <p:nvPr/>
        </p:nvSpPr>
        <p:spPr>
          <a:xfrm>
            <a:off x="2253589" y="5930577"/>
            <a:ext cx="828661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360363" eaLnBrk="0" hangingPunct="0">
              <a:spcBef>
                <a:spcPct val="20000"/>
              </a:spcBef>
              <a:buClr>
                <a:srgbClr val="C00000"/>
              </a:buClr>
              <a:buSzPct val="100000"/>
              <a:defRPr/>
            </a:pPr>
            <a:r>
              <a:rPr lang="pt-BR" sz="1600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Para evitar que cada indivíduo adote ações conforme seu perfil pessoal, a organização deve definir seu perfil de risco</a:t>
            </a:r>
          </a:p>
        </p:txBody>
      </p:sp>
      <p:sp>
        <p:nvSpPr>
          <p:cNvPr id="50" name="Freeform 9">
            <a:extLst>
              <a:ext uri="{FF2B5EF4-FFF2-40B4-BE49-F238E27FC236}">
                <a16:creationId xmlns:a16="http://schemas.microsoft.com/office/drawing/2014/main" id="{89C2EAAA-7836-400C-BBDF-1F92C09FEDAD}"/>
              </a:ext>
            </a:extLst>
          </p:cNvPr>
          <p:cNvSpPr>
            <a:spLocks noEditPoints="1"/>
          </p:cNvSpPr>
          <p:nvPr/>
        </p:nvSpPr>
        <p:spPr bwMode="auto">
          <a:xfrm>
            <a:off x="2693528" y="2697068"/>
            <a:ext cx="74613" cy="1898650"/>
          </a:xfrm>
          <a:custGeom>
            <a:avLst/>
            <a:gdLst>
              <a:gd name="T0" fmla="*/ 20 w 47"/>
              <a:gd name="T1" fmla="*/ 1196 h 1196"/>
              <a:gd name="T2" fmla="*/ 20 w 47"/>
              <a:gd name="T3" fmla="*/ 36 h 1196"/>
              <a:gd name="T4" fmla="*/ 28 w 47"/>
              <a:gd name="T5" fmla="*/ 36 h 1196"/>
              <a:gd name="T6" fmla="*/ 28 w 47"/>
              <a:gd name="T7" fmla="*/ 1196 h 1196"/>
              <a:gd name="T8" fmla="*/ 20 w 47"/>
              <a:gd name="T9" fmla="*/ 1196 h 1196"/>
              <a:gd name="T10" fmla="*/ 0 w 47"/>
              <a:gd name="T11" fmla="*/ 43 h 1196"/>
              <a:gd name="T12" fmla="*/ 24 w 47"/>
              <a:gd name="T13" fmla="*/ 0 h 1196"/>
              <a:gd name="T14" fmla="*/ 47 w 47"/>
              <a:gd name="T15" fmla="*/ 43 h 1196"/>
              <a:gd name="T16" fmla="*/ 0 w 47"/>
              <a:gd name="T17" fmla="*/ 43 h 1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1196">
                <a:moveTo>
                  <a:pt x="20" y="1196"/>
                </a:moveTo>
                <a:lnTo>
                  <a:pt x="20" y="36"/>
                </a:lnTo>
                <a:lnTo>
                  <a:pt x="28" y="36"/>
                </a:lnTo>
                <a:lnTo>
                  <a:pt x="28" y="1196"/>
                </a:lnTo>
                <a:lnTo>
                  <a:pt x="20" y="1196"/>
                </a:lnTo>
                <a:close/>
                <a:moveTo>
                  <a:pt x="0" y="43"/>
                </a:moveTo>
                <a:lnTo>
                  <a:pt x="24" y="0"/>
                </a:lnTo>
                <a:lnTo>
                  <a:pt x="47" y="43"/>
                </a:lnTo>
                <a:lnTo>
                  <a:pt x="0" y="4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" cap="flat">
            <a:solidFill>
              <a:schemeClr val="tx1">
                <a:lumMod val="65000"/>
                <a:lumOff val="35000"/>
              </a:schemeClr>
            </a:solidFill>
            <a:prstDash val="solid"/>
            <a:bevel/>
            <a:headEnd/>
            <a:tailEnd/>
          </a:ln>
        </p:spPr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51" name="Freeform 10">
            <a:extLst>
              <a:ext uri="{FF2B5EF4-FFF2-40B4-BE49-F238E27FC236}">
                <a16:creationId xmlns:a16="http://schemas.microsoft.com/office/drawing/2014/main" id="{93F6FAF8-DDA9-42B9-B5AD-D66D39D4F19B}"/>
              </a:ext>
            </a:extLst>
          </p:cNvPr>
          <p:cNvSpPr>
            <a:spLocks noEditPoints="1"/>
          </p:cNvSpPr>
          <p:nvPr/>
        </p:nvSpPr>
        <p:spPr bwMode="auto">
          <a:xfrm>
            <a:off x="2731628" y="4560793"/>
            <a:ext cx="3144838" cy="69850"/>
          </a:xfrm>
          <a:custGeom>
            <a:avLst/>
            <a:gdLst>
              <a:gd name="T0" fmla="*/ 0 w 1981"/>
              <a:gd name="T1" fmla="*/ 18 h 44"/>
              <a:gd name="T2" fmla="*/ 1942 w 1981"/>
              <a:gd name="T3" fmla="*/ 18 h 44"/>
              <a:gd name="T4" fmla="*/ 1942 w 1981"/>
              <a:gd name="T5" fmla="*/ 26 h 44"/>
              <a:gd name="T6" fmla="*/ 0 w 1981"/>
              <a:gd name="T7" fmla="*/ 26 h 44"/>
              <a:gd name="T8" fmla="*/ 0 w 1981"/>
              <a:gd name="T9" fmla="*/ 18 h 44"/>
              <a:gd name="T10" fmla="*/ 1934 w 1981"/>
              <a:gd name="T11" fmla="*/ 0 h 44"/>
              <a:gd name="T12" fmla="*/ 1981 w 1981"/>
              <a:gd name="T13" fmla="*/ 22 h 44"/>
              <a:gd name="T14" fmla="*/ 1934 w 1981"/>
              <a:gd name="T15" fmla="*/ 44 h 44"/>
              <a:gd name="T16" fmla="*/ 1934 w 1981"/>
              <a:gd name="T17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81" h="44">
                <a:moveTo>
                  <a:pt x="0" y="18"/>
                </a:moveTo>
                <a:lnTo>
                  <a:pt x="1942" y="18"/>
                </a:lnTo>
                <a:lnTo>
                  <a:pt x="1942" y="26"/>
                </a:lnTo>
                <a:lnTo>
                  <a:pt x="0" y="26"/>
                </a:lnTo>
                <a:lnTo>
                  <a:pt x="0" y="18"/>
                </a:lnTo>
                <a:close/>
                <a:moveTo>
                  <a:pt x="1934" y="0"/>
                </a:moveTo>
                <a:lnTo>
                  <a:pt x="1981" y="22"/>
                </a:lnTo>
                <a:lnTo>
                  <a:pt x="1934" y="44"/>
                </a:lnTo>
                <a:lnTo>
                  <a:pt x="193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" cap="flat">
            <a:solidFill>
              <a:schemeClr val="tx1">
                <a:lumMod val="65000"/>
                <a:lumOff val="35000"/>
              </a:schemeClr>
            </a:solidFill>
            <a:prstDash val="solid"/>
            <a:bevel/>
            <a:headEnd/>
            <a:tailEnd/>
          </a:ln>
        </p:spPr>
        <p:txBody>
          <a:bodyPr/>
          <a:lstStyle/>
          <a:p>
            <a:pPr>
              <a:defRPr/>
            </a:pP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2" name="Rectangle 11">
            <a:extLst>
              <a:ext uri="{FF2B5EF4-FFF2-40B4-BE49-F238E27FC236}">
                <a16:creationId xmlns:a16="http://schemas.microsoft.com/office/drawing/2014/main" id="{4AEEAD89-F436-4A5F-B6CB-55A457A8CB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8253" y="2371631"/>
            <a:ext cx="599523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pt-BR" sz="1100" b="1" dirty="0">
                <a:solidFill>
                  <a:srgbClr val="C00000"/>
                </a:solidFill>
              </a:rPr>
              <a:t>Vantagem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53" name="Rectangle 15">
            <a:extLst>
              <a:ext uri="{FF2B5EF4-FFF2-40B4-BE49-F238E27FC236}">
                <a16:creationId xmlns:a16="http://schemas.microsoft.com/office/drawing/2014/main" id="{C1589387-BCA5-47A3-AC57-618F875CDC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28753" y="4646518"/>
            <a:ext cx="63500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pt-BR" sz="1100" b="1" dirty="0">
                <a:solidFill>
                  <a:srgbClr val="C00000"/>
                </a:solidFill>
              </a:rPr>
              <a:t>Benefício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54" name="Rectangle 18">
            <a:extLst>
              <a:ext uri="{FF2B5EF4-FFF2-40B4-BE49-F238E27FC236}">
                <a16:creationId xmlns:a16="http://schemas.microsoft.com/office/drawing/2014/main" id="{B9A64015-D425-417E-8FBF-380967D163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29991" y="2830418"/>
            <a:ext cx="314325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5" name="Rectangle 19">
            <a:extLst>
              <a:ext uri="{FF2B5EF4-FFF2-40B4-BE49-F238E27FC236}">
                <a16:creationId xmlns:a16="http://schemas.microsoft.com/office/drawing/2014/main" id="{0016C55B-24A9-40FC-9A37-0669EA7C6A4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12541" y="3654331"/>
            <a:ext cx="234950" cy="16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6" name="Rectangle 20">
            <a:extLst>
              <a:ext uri="{FF2B5EF4-FFF2-40B4-BE49-F238E27FC236}">
                <a16:creationId xmlns:a16="http://schemas.microsoft.com/office/drawing/2014/main" id="{1928B6D8-BDF0-492B-8CF8-B7ED4DF4A3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79228" y="4606831"/>
            <a:ext cx="77788" cy="16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7" name="Freeform 21">
            <a:extLst>
              <a:ext uri="{FF2B5EF4-FFF2-40B4-BE49-F238E27FC236}">
                <a16:creationId xmlns:a16="http://schemas.microsoft.com/office/drawing/2014/main" id="{03DBE12D-703F-478D-A159-F92BFB274B49}"/>
              </a:ext>
            </a:extLst>
          </p:cNvPr>
          <p:cNvSpPr>
            <a:spLocks noEditPoints="1"/>
          </p:cNvSpPr>
          <p:nvPr/>
        </p:nvSpPr>
        <p:spPr bwMode="auto">
          <a:xfrm>
            <a:off x="2734803" y="2901856"/>
            <a:ext cx="2054225" cy="1698625"/>
          </a:xfrm>
          <a:custGeom>
            <a:avLst/>
            <a:gdLst>
              <a:gd name="T0" fmla="*/ 0 w 11008"/>
              <a:gd name="T1" fmla="*/ 11545 h 9858"/>
              <a:gd name="T2" fmla="*/ 136787 w 11008"/>
              <a:gd name="T3" fmla="*/ 11545 h 9858"/>
              <a:gd name="T4" fmla="*/ 223934 w 11008"/>
              <a:gd name="T5" fmla="*/ 0 h 9858"/>
              <a:gd name="T6" fmla="*/ 261257 w 11008"/>
              <a:gd name="T7" fmla="*/ 0 h 9858"/>
              <a:gd name="T8" fmla="*/ 261257 w 11008"/>
              <a:gd name="T9" fmla="*/ 0 h 9858"/>
              <a:gd name="T10" fmla="*/ 348405 w 11008"/>
              <a:gd name="T11" fmla="*/ 11545 h 9858"/>
              <a:gd name="T12" fmla="*/ 485191 w 11008"/>
              <a:gd name="T13" fmla="*/ 11545 h 9858"/>
              <a:gd name="T14" fmla="*/ 572339 w 11008"/>
              <a:gd name="T15" fmla="*/ 0 h 9858"/>
              <a:gd name="T16" fmla="*/ 609661 w 11008"/>
              <a:gd name="T17" fmla="*/ 0 h 9858"/>
              <a:gd name="T18" fmla="*/ 609661 w 11008"/>
              <a:gd name="T19" fmla="*/ 0 h 9858"/>
              <a:gd name="T20" fmla="*/ 696623 w 11008"/>
              <a:gd name="T21" fmla="*/ 11545 h 9858"/>
              <a:gd name="T22" fmla="*/ 833596 w 11008"/>
              <a:gd name="T23" fmla="*/ 11545 h 9858"/>
              <a:gd name="T24" fmla="*/ 920557 w 11008"/>
              <a:gd name="T25" fmla="*/ 0 h 9858"/>
              <a:gd name="T26" fmla="*/ 957879 w 11008"/>
              <a:gd name="T27" fmla="*/ 0 h 9858"/>
              <a:gd name="T28" fmla="*/ 957879 w 11008"/>
              <a:gd name="T29" fmla="*/ 0 h 9858"/>
              <a:gd name="T30" fmla="*/ 1045027 w 11008"/>
              <a:gd name="T31" fmla="*/ 11545 h 9858"/>
              <a:gd name="T32" fmla="*/ 1181814 w 11008"/>
              <a:gd name="T33" fmla="*/ 11545 h 9858"/>
              <a:gd name="T34" fmla="*/ 1268962 w 11008"/>
              <a:gd name="T35" fmla="*/ 0 h 9858"/>
              <a:gd name="T36" fmla="*/ 1306284 w 11008"/>
              <a:gd name="T37" fmla="*/ 0 h 9858"/>
              <a:gd name="T38" fmla="*/ 1306284 w 11008"/>
              <a:gd name="T39" fmla="*/ 0 h 9858"/>
              <a:gd name="T40" fmla="*/ 1393432 w 11008"/>
              <a:gd name="T41" fmla="*/ 11545 h 9858"/>
              <a:gd name="T42" fmla="*/ 1530218 w 11008"/>
              <a:gd name="T43" fmla="*/ 11545 h 9858"/>
              <a:gd name="T44" fmla="*/ 1617366 w 11008"/>
              <a:gd name="T45" fmla="*/ 0 h 9858"/>
              <a:gd name="T46" fmla="*/ 1654689 w 11008"/>
              <a:gd name="T47" fmla="*/ 0 h 9858"/>
              <a:gd name="T48" fmla="*/ 1654689 w 11008"/>
              <a:gd name="T49" fmla="*/ 0 h 9858"/>
              <a:gd name="T50" fmla="*/ 1741650 w 11008"/>
              <a:gd name="T51" fmla="*/ 11545 h 9858"/>
              <a:gd name="T52" fmla="*/ 1878623 w 11008"/>
              <a:gd name="T53" fmla="*/ 11545 h 9858"/>
              <a:gd name="T54" fmla="*/ 1965584 w 11008"/>
              <a:gd name="T55" fmla="*/ 0 h 9858"/>
              <a:gd name="T56" fmla="*/ 2002907 w 11008"/>
              <a:gd name="T57" fmla="*/ 0 h 9858"/>
              <a:gd name="T58" fmla="*/ 2041909 w 11008"/>
              <a:gd name="T59" fmla="*/ 9994 h 9858"/>
              <a:gd name="T60" fmla="*/ 2002907 w 11008"/>
              <a:gd name="T61" fmla="*/ 0 h 9858"/>
              <a:gd name="T62" fmla="*/ 2041909 w 11008"/>
              <a:gd name="T63" fmla="*/ 44456 h 9858"/>
              <a:gd name="T64" fmla="*/ 2041909 w 11008"/>
              <a:gd name="T65" fmla="*/ 170931 h 9858"/>
              <a:gd name="T66" fmla="*/ 2054225 w 11008"/>
              <a:gd name="T67" fmla="*/ 251227 h 9858"/>
              <a:gd name="T68" fmla="*/ 2054225 w 11008"/>
              <a:gd name="T69" fmla="*/ 285689 h 9858"/>
              <a:gd name="T70" fmla="*/ 2054225 w 11008"/>
              <a:gd name="T71" fmla="*/ 285689 h 9858"/>
              <a:gd name="T72" fmla="*/ 2041909 w 11008"/>
              <a:gd name="T73" fmla="*/ 366157 h 9858"/>
              <a:gd name="T74" fmla="*/ 2041909 w 11008"/>
              <a:gd name="T75" fmla="*/ 492460 h 9858"/>
              <a:gd name="T76" fmla="*/ 2054225 w 11008"/>
              <a:gd name="T77" fmla="*/ 572928 h 9858"/>
              <a:gd name="T78" fmla="*/ 2054225 w 11008"/>
              <a:gd name="T79" fmla="*/ 607390 h 9858"/>
              <a:gd name="T80" fmla="*/ 2054225 w 11008"/>
              <a:gd name="T81" fmla="*/ 607390 h 9858"/>
              <a:gd name="T82" fmla="*/ 2041909 w 11008"/>
              <a:gd name="T83" fmla="*/ 687859 h 9858"/>
              <a:gd name="T84" fmla="*/ 2041909 w 11008"/>
              <a:gd name="T85" fmla="*/ 814161 h 9858"/>
              <a:gd name="T86" fmla="*/ 2054225 w 11008"/>
              <a:gd name="T87" fmla="*/ 894630 h 9858"/>
              <a:gd name="T88" fmla="*/ 2054225 w 11008"/>
              <a:gd name="T89" fmla="*/ 929092 h 9858"/>
              <a:gd name="T90" fmla="*/ 2054225 w 11008"/>
              <a:gd name="T91" fmla="*/ 929092 h 9858"/>
              <a:gd name="T92" fmla="*/ 2041909 w 11008"/>
              <a:gd name="T93" fmla="*/ 1009388 h 9858"/>
              <a:gd name="T94" fmla="*/ 2041909 w 11008"/>
              <a:gd name="T95" fmla="*/ 1135863 h 9858"/>
              <a:gd name="T96" fmla="*/ 2054225 w 11008"/>
              <a:gd name="T97" fmla="*/ 1216159 h 9858"/>
              <a:gd name="T98" fmla="*/ 2054225 w 11008"/>
              <a:gd name="T99" fmla="*/ 1250621 h 9858"/>
              <a:gd name="T100" fmla="*/ 2054225 w 11008"/>
              <a:gd name="T101" fmla="*/ 1250621 h 9858"/>
              <a:gd name="T102" fmla="*/ 2041909 w 11008"/>
              <a:gd name="T103" fmla="*/ 1331089 h 9858"/>
              <a:gd name="T104" fmla="*/ 2041909 w 11008"/>
              <a:gd name="T105" fmla="*/ 1457392 h 9858"/>
              <a:gd name="T106" fmla="*/ 2054225 w 11008"/>
              <a:gd name="T107" fmla="*/ 1537860 h 9858"/>
              <a:gd name="T108" fmla="*/ 2054225 w 11008"/>
              <a:gd name="T109" fmla="*/ 1572322 h 9858"/>
              <a:gd name="T110" fmla="*/ 2054225 w 11008"/>
              <a:gd name="T111" fmla="*/ 1572322 h 9858"/>
              <a:gd name="T112" fmla="*/ 2041909 w 11008"/>
              <a:gd name="T113" fmla="*/ 1652791 h 9858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11008" h="9858">
                <a:moveTo>
                  <a:pt x="0" y="0"/>
                </a:moveTo>
                <a:lnTo>
                  <a:pt x="267" y="0"/>
                </a:lnTo>
                <a:lnTo>
                  <a:pt x="267" y="67"/>
                </a:lnTo>
                <a:lnTo>
                  <a:pt x="0" y="67"/>
                </a:lnTo>
                <a:lnTo>
                  <a:pt x="0" y="0"/>
                </a:lnTo>
                <a:close/>
                <a:moveTo>
                  <a:pt x="467" y="0"/>
                </a:moveTo>
                <a:lnTo>
                  <a:pt x="733" y="0"/>
                </a:lnTo>
                <a:lnTo>
                  <a:pt x="733" y="67"/>
                </a:lnTo>
                <a:lnTo>
                  <a:pt x="467" y="67"/>
                </a:lnTo>
                <a:lnTo>
                  <a:pt x="467" y="0"/>
                </a:lnTo>
                <a:close/>
                <a:moveTo>
                  <a:pt x="933" y="0"/>
                </a:moveTo>
                <a:lnTo>
                  <a:pt x="1200" y="0"/>
                </a:lnTo>
                <a:lnTo>
                  <a:pt x="1200" y="67"/>
                </a:lnTo>
                <a:lnTo>
                  <a:pt x="933" y="67"/>
                </a:lnTo>
                <a:lnTo>
                  <a:pt x="933" y="0"/>
                </a:lnTo>
                <a:close/>
                <a:moveTo>
                  <a:pt x="1400" y="0"/>
                </a:moveTo>
                <a:lnTo>
                  <a:pt x="1667" y="0"/>
                </a:lnTo>
                <a:lnTo>
                  <a:pt x="1667" y="67"/>
                </a:lnTo>
                <a:lnTo>
                  <a:pt x="1400" y="67"/>
                </a:lnTo>
                <a:lnTo>
                  <a:pt x="1400" y="0"/>
                </a:lnTo>
                <a:close/>
                <a:moveTo>
                  <a:pt x="1867" y="0"/>
                </a:moveTo>
                <a:lnTo>
                  <a:pt x="2133" y="0"/>
                </a:lnTo>
                <a:lnTo>
                  <a:pt x="2133" y="67"/>
                </a:lnTo>
                <a:lnTo>
                  <a:pt x="1867" y="67"/>
                </a:lnTo>
                <a:lnTo>
                  <a:pt x="1867" y="0"/>
                </a:lnTo>
                <a:close/>
                <a:moveTo>
                  <a:pt x="2333" y="0"/>
                </a:moveTo>
                <a:lnTo>
                  <a:pt x="2600" y="0"/>
                </a:lnTo>
                <a:lnTo>
                  <a:pt x="2600" y="67"/>
                </a:lnTo>
                <a:lnTo>
                  <a:pt x="2333" y="67"/>
                </a:lnTo>
                <a:lnTo>
                  <a:pt x="2333" y="0"/>
                </a:lnTo>
                <a:close/>
                <a:moveTo>
                  <a:pt x="2800" y="0"/>
                </a:moveTo>
                <a:lnTo>
                  <a:pt x="3067" y="0"/>
                </a:lnTo>
                <a:lnTo>
                  <a:pt x="3067" y="67"/>
                </a:lnTo>
                <a:lnTo>
                  <a:pt x="2800" y="67"/>
                </a:lnTo>
                <a:lnTo>
                  <a:pt x="2800" y="0"/>
                </a:lnTo>
                <a:close/>
                <a:moveTo>
                  <a:pt x="3267" y="0"/>
                </a:moveTo>
                <a:lnTo>
                  <a:pt x="3533" y="0"/>
                </a:lnTo>
                <a:lnTo>
                  <a:pt x="3533" y="67"/>
                </a:lnTo>
                <a:lnTo>
                  <a:pt x="3267" y="67"/>
                </a:lnTo>
                <a:lnTo>
                  <a:pt x="3267" y="0"/>
                </a:lnTo>
                <a:close/>
                <a:moveTo>
                  <a:pt x="3733" y="0"/>
                </a:moveTo>
                <a:lnTo>
                  <a:pt x="4000" y="0"/>
                </a:lnTo>
                <a:lnTo>
                  <a:pt x="4000" y="67"/>
                </a:lnTo>
                <a:lnTo>
                  <a:pt x="3733" y="67"/>
                </a:lnTo>
                <a:lnTo>
                  <a:pt x="3733" y="0"/>
                </a:lnTo>
                <a:close/>
                <a:moveTo>
                  <a:pt x="4200" y="0"/>
                </a:moveTo>
                <a:lnTo>
                  <a:pt x="4467" y="0"/>
                </a:lnTo>
                <a:lnTo>
                  <a:pt x="4467" y="67"/>
                </a:lnTo>
                <a:lnTo>
                  <a:pt x="4200" y="67"/>
                </a:lnTo>
                <a:lnTo>
                  <a:pt x="4200" y="0"/>
                </a:lnTo>
                <a:close/>
                <a:moveTo>
                  <a:pt x="4667" y="0"/>
                </a:moveTo>
                <a:lnTo>
                  <a:pt x="4933" y="0"/>
                </a:lnTo>
                <a:lnTo>
                  <a:pt x="4933" y="67"/>
                </a:lnTo>
                <a:lnTo>
                  <a:pt x="4667" y="67"/>
                </a:lnTo>
                <a:lnTo>
                  <a:pt x="4667" y="0"/>
                </a:lnTo>
                <a:close/>
                <a:moveTo>
                  <a:pt x="5133" y="0"/>
                </a:moveTo>
                <a:lnTo>
                  <a:pt x="5400" y="0"/>
                </a:lnTo>
                <a:lnTo>
                  <a:pt x="5400" y="67"/>
                </a:lnTo>
                <a:lnTo>
                  <a:pt x="5133" y="67"/>
                </a:lnTo>
                <a:lnTo>
                  <a:pt x="5133" y="0"/>
                </a:lnTo>
                <a:close/>
                <a:moveTo>
                  <a:pt x="5600" y="0"/>
                </a:moveTo>
                <a:lnTo>
                  <a:pt x="5867" y="0"/>
                </a:lnTo>
                <a:lnTo>
                  <a:pt x="5867" y="67"/>
                </a:lnTo>
                <a:lnTo>
                  <a:pt x="5600" y="67"/>
                </a:lnTo>
                <a:lnTo>
                  <a:pt x="5600" y="0"/>
                </a:lnTo>
                <a:close/>
                <a:moveTo>
                  <a:pt x="6067" y="0"/>
                </a:moveTo>
                <a:lnTo>
                  <a:pt x="6333" y="0"/>
                </a:lnTo>
                <a:lnTo>
                  <a:pt x="6333" y="67"/>
                </a:lnTo>
                <a:lnTo>
                  <a:pt x="6067" y="67"/>
                </a:lnTo>
                <a:lnTo>
                  <a:pt x="6067" y="0"/>
                </a:lnTo>
                <a:close/>
                <a:moveTo>
                  <a:pt x="6533" y="0"/>
                </a:moveTo>
                <a:lnTo>
                  <a:pt x="6800" y="0"/>
                </a:lnTo>
                <a:lnTo>
                  <a:pt x="6800" y="67"/>
                </a:lnTo>
                <a:lnTo>
                  <a:pt x="6533" y="67"/>
                </a:lnTo>
                <a:lnTo>
                  <a:pt x="6533" y="0"/>
                </a:lnTo>
                <a:close/>
                <a:moveTo>
                  <a:pt x="7000" y="0"/>
                </a:moveTo>
                <a:lnTo>
                  <a:pt x="7267" y="0"/>
                </a:lnTo>
                <a:lnTo>
                  <a:pt x="7267" y="67"/>
                </a:lnTo>
                <a:lnTo>
                  <a:pt x="7000" y="67"/>
                </a:lnTo>
                <a:lnTo>
                  <a:pt x="7000" y="0"/>
                </a:lnTo>
                <a:close/>
                <a:moveTo>
                  <a:pt x="7467" y="0"/>
                </a:moveTo>
                <a:lnTo>
                  <a:pt x="7733" y="0"/>
                </a:lnTo>
                <a:lnTo>
                  <a:pt x="7733" y="67"/>
                </a:lnTo>
                <a:lnTo>
                  <a:pt x="7467" y="67"/>
                </a:lnTo>
                <a:lnTo>
                  <a:pt x="7467" y="0"/>
                </a:lnTo>
                <a:close/>
                <a:moveTo>
                  <a:pt x="7933" y="0"/>
                </a:moveTo>
                <a:lnTo>
                  <a:pt x="8200" y="0"/>
                </a:lnTo>
                <a:lnTo>
                  <a:pt x="8200" y="67"/>
                </a:lnTo>
                <a:lnTo>
                  <a:pt x="7933" y="67"/>
                </a:lnTo>
                <a:lnTo>
                  <a:pt x="7933" y="0"/>
                </a:lnTo>
                <a:close/>
                <a:moveTo>
                  <a:pt x="8400" y="0"/>
                </a:moveTo>
                <a:lnTo>
                  <a:pt x="8667" y="0"/>
                </a:lnTo>
                <a:lnTo>
                  <a:pt x="8667" y="67"/>
                </a:lnTo>
                <a:lnTo>
                  <a:pt x="8400" y="67"/>
                </a:lnTo>
                <a:lnTo>
                  <a:pt x="8400" y="0"/>
                </a:lnTo>
                <a:close/>
                <a:moveTo>
                  <a:pt x="8867" y="0"/>
                </a:moveTo>
                <a:lnTo>
                  <a:pt x="9133" y="0"/>
                </a:lnTo>
                <a:lnTo>
                  <a:pt x="9133" y="67"/>
                </a:lnTo>
                <a:lnTo>
                  <a:pt x="8867" y="67"/>
                </a:lnTo>
                <a:lnTo>
                  <a:pt x="8867" y="0"/>
                </a:lnTo>
                <a:close/>
                <a:moveTo>
                  <a:pt x="9333" y="0"/>
                </a:moveTo>
                <a:lnTo>
                  <a:pt x="9600" y="0"/>
                </a:lnTo>
                <a:lnTo>
                  <a:pt x="9600" y="67"/>
                </a:lnTo>
                <a:lnTo>
                  <a:pt x="9333" y="67"/>
                </a:lnTo>
                <a:lnTo>
                  <a:pt x="9333" y="0"/>
                </a:lnTo>
                <a:close/>
                <a:moveTo>
                  <a:pt x="9800" y="0"/>
                </a:moveTo>
                <a:lnTo>
                  <a:pt x="10067" y="0"/>
                </a:lnTo>
                <a:lnTo>
                  <a:pt x="10067" y="67"/>
                </a:lnTo>
                <a:lnTo>
                  <a:pt x="9800" y="67"/>
                </a:lnTo>
                <a:lnTo>
                  <a:pt x="9800" y="0"/>
                </a:lnTo>
                <a:close/>
                <a:moveTo>
                  <a:pt x="10267" y="0"/>
                </a:moveTo>
                <a:lnTo>
                  <a:pt x="10533" y="0"/>
                </a:lnTo>
                <a:lnTo>
                  <a:pt x="10533" y="67"/>
                </a:lnTo>
                <a:lnTo>
                  <a:pt x="10267" y="67"/>
                </a:lnTo>
                <a:lnTo>
                  <a:pt x="10267" y="0"/>
                </a:lnTo>
                <a:close/>
                <a:moveTo>
                  <a:pt x="10733" y="0"/>
                </a:moveTo>
                <a:lnTo>
                  <a:pt x="10975" y="0"/>
                </a:lnTo>
                <a:cubicBezTo>
                  <a:pt x="10994" y="0"/>
                  <a:pt x="11008" y="15"/>
                  <a:pt x="11008" y="33"/>
                </a:cubicBezTo>
                <a:lnTo>
                  <a:pt x="11008" y="58"/>
                </a:lnTo>
                <a:lnTo>
                  <a:pt x="10942" y="58"/>
                </a:lnTo>
                <a:lnTo>
                  <a:pt x="10942" y="33"/>
                </a:lnTo>
                <a:lnTo>
                  <a:pt x="10975" y="67"/>
                </a:lnTo>
                <a:lnTo>
                  <a:pt x="10733" y="67"/>
                </a:lnTo>
                <a:lnTo>
                  <a:pt x="10733" y="0"/>
                </a:lnTo>
                <a:close/>
                <a:moveTo>
                  <a:pt x="11008" y="258"/>
                </a:moveTo>
                <a:lnTo>
                  <a:pt x="11008" y="525"/>
                </a:lnTo>
                <a:lnTo>
                  <a:pt x="10942" y="525"/>
                </a:lnTo>
                <a:lnTo>
                  <a:pt x="10942" y="258"/>
                </a:lnTo>
                <a:lnTo>
                  <a:pt x="11008" y="258"/>
                </a:lnTo>
                <a:close/>
                <a:moveTo>
                  <a:pt x="11008" y="725"/>
                </a:moveTo>
                <a:lnTo>
                  <a:pt x="11008" y="992"/>
                </a:lnTo>
                <a:lnTo>
                  <a:pt x="10942" y="992"/>
                </a:lnTo>
                <a:lnTo>
                  <a:pt x="10942" y="725"/>
                </a:lnTo>
                <a:lnTo>
                  <a:pt x="11008" y="725"/>
                </a:lnTo>
                <a:close/>
                <a:moveTo>
                  <a:pt x="11008" y="1192"/>
                </a:moveTo>
                <a:lnTo>
                  <a:pt x="11008" y="1458"/>
                </a:lnTo>
                <a:lnTo>
                  <a:pt x="10942" y="1458"/>
                </a:lnTo>
                <a:lnTo>
                  <a:pt x="10942" y="1192"/>
                </a:lnTo>
                <a:lnTo>
                  <a:pt x="11008" y="1192"/>
                </a:lnTo>
                <a:close/>
                <a:moveTo>
                  <a:pt x="11008" y="1658"/>
                </a:moveTo>
                <a:lnTo>
                  <a:pt x="11008" y="1925"/>
                </a:lnTo>
                <a:lnTo>
                  <a:pt x="10942" y="1925"/>
                </a:lnTo>
                <a:lnTo>
                  <a:pt x="10942" y="1658"/>
                </a:lnTo>
                <a:lnTo>
                  <a:pt x="11008" y="1658"/>
                </a:lnTo>
                <a:close/>
                <a:moveTo>
                  <a:pt x="11008" y="2125"/>
                </a:moveTo>
                <a:lnTo>
                  <a:pt x="11008" y="2392"/>
                </a:lnTo>
                <a:lnTo>
                  <a:pt x="10942" y="2392"/>
                </a:lnTo>
                <a:lnTo>
                  <a:pt x="10942" y="2125"/>
                </a:lnTo>
                <a:lnTo>
                  <a:pt x="11008" y="2125"/>
                </a:lnTo>
                <a:close/>
                <a:moveTo>
                  <a:pt x="11008" y="2592"/>
                </a:moveTo>
                <a:lnTo>
                  <a:pt x="11008" y="2858"/>
                </a:lnTo>
                <a:lnTo>
                  <a:pt x="10942" y="2858"/>
                </a:lnTo>
                <a:lnTo>
                  <a:pt x="10942" y="2592"/>
                </a:lnTo>
                <a:lnTo>
                  <a:pt x="11008" y="2592"/>
                </a:lnTo>
                <a:close/>
                <a:moveTo>
                  <a:pt x="11008" y="3058"/>
                </a:moveTo>
                <a:lnTo>
                  <a:pt x="11008" y="3325"/>
                </a:lnTo>
                <a:lnTo>
                  <a:pt x="10942" y="3325"/>
                </a:lnTo>
                <a:lnTo>
                  <a:pt x="10942" y="3058"/>
                </a:lnTo>
                <a:lnTo>
                  <a:pt x="11008" y="3058"/>
                </a:lnTo>
                <a:close/>
                <a:moveTo>
                  <a:pt x="11008" y="3525"/>
                </a:moveTo>
                <a:lnTo>
                  <a:pt x="11008" y="3792"/>
                </a:lnTo>
                <a:lnTo>
                  <a:pt x="10942" y="3792"/>
                </a:lnTo>
                <a:lnTo>
                  <a:pt x="10942" y="3525"/>
                </a:lnTo>
                <a:lnTo>
                  <a:pt x="11008" y="3525"/>
                </a:lnTo>
                <a:close/>
                <a:moveTo>
                  <a:pt x="11008" y="3992"/>
                </a:moveTo>
                <a:lnTo>
                  <a:pt x="11008" y="4258"/>
                </a:lnTo>
                <a:lnTo>
                  <a:pt x="10942" y="4258"/>
                </a:lnTo>
                <a:lnTo>
                  <a:pt x="10942" y="3992"/>
                </a:lnTo>
                <a:lnTo>
                  <a:pt x="11008" y="3992"/>
                </a:lnTo>
                <a:close/>
                <a:moveTo>
                  <a:pt x="11008" y="4458"/>
                </a:moveTo>
                <a:lnTo>
                  <a:pt x="11008" y="4725"/>
                </a:lnTo>
                <a:lnTo>
                  <a:pt x="10942" y="4725"/>
                </a:lnTo>
                <a:lnTo>
                  <a:pt x="10942" y="4458"/>
                </a:lnTo>
                <a:lnTo>
                  <a:pt x="11008" y="4458"/>
                </a:lnTo>
                <a:close/>
                <a:moveTo>
                  <a:pt x="11008" y="4925"/>
                </a:moveTo>
                <a:lnTo>
                  <a:pt x="11008" y="5192"/>
                </a:lnTo>
                <a:lnTo>
                  <a:pt x="10942" y="5192"/>
                </a:lnTo>
                <a:lnTo>
                  <a:pt x="10942" y="4925"/>
                </a:lnTo>
                <a:lnTo>
                  <a:pt x="11008" y="4925"/>
                </a:lnTo>
                <a:close/>
                <a:moveTo>
                  <a:pt x="11008" y="5392"/>
                </a:moveTo>
                <a:lnTo>
                  <a:pt x="11008" y="5658"/>
                </a:lnTo>
                <a:lnTo>
                  <a:pt x="10942" y="5658"/>
                </a:lnTo>
                <a:lnTo>
                  <a:pt x="10942" y="5392"/>
                </a:lnTo>
                <a:lnTo>
                  <a:pt x="11008" y="5392"/>
                </a:lnTo>
                <a:close/>
                <a:moveTo>
                  <a:pt x="11008" y="5858"/>
                </a:moveTo>
                <a:lnTo>
                  <a:pt x="11008" y="6125"/>
                </a:lnTo>
                <a:lnTo>
                  <a:pt x="10942" y="6125"/>
                </a:lnTo>
                <a:lnTo>
                  <a:pt x="10942" y="5858"/>
                </a:lnTo>
                <a:lnTo>
                  <a:pt x="11008" y="5858"/>
                </a:lnTo>
                <a:close/>
                <a:moveTo>
                  <a:pt x="11008" y="6325"/>
                </a:moveTo>
                <a:lnTo>
                  <a:pt x="11008" y="6592"/>
                </a:lnTo>
                <a:lnTo>
                  <a:pt x="10942" y="6592"/>
                </a:lnTo>
                <a:lnTo>
                  <a:pt x="10942" y="6325"/>
                </a:lnTo>
                <a:lnTo>
                  <a:pt x="11008" y="6325"/>
                </a:lnTo>
                <a:close/>
                <a:moveTo>
                  <a:pt x="11008" y="6792"/>
                </a:moveTo>
                <a:lnTo>
                  <a:pt x="11008" y="7058"/>
                </a:lnTo>
                <a:lnTo>
                  <a:pt x="10942" y="7058"/>
                </a:lnTo>
                <a:lnTo>
                  <a:pt x="10942" y="6792"/>
                </a:lnTo>
                <a:lnTo>
                  <a:pt x="11008" y="6792"/>
                </a:lnTo>
                <a:close/>
                <a:moveTo>
                  <a:pt x="11008" y="7258"/>
                </a:moveTo>
                <a:lnTo>
                  <a:pt x="11008" y="7525"/>
                </a:lnTo>
                <a:lnTo>
                  <a:pt x="10942" y="7525"/>
                </a:lnTo>
                <a:lnTo>
                  <a:pt x="10942" y="7258"/>
                </a:lnTo>
                <a:lnTo>
                  <a:pt x="11008" y="7258"/>
                </a:lnTo>
                <a:close/>
                <a:moveTo>
                  <a:pt x="11008" y="7725"/>
                </a:moveTo>
                <a:lnTo>
                  <a:pt x="11008" y="7992"/>
                </a:lnTo>
                <a:lnTo>
                  <a:pt x="10942" y="7992"/>
                </a:lnTo>
                <a:lnTo>
                  <a:pt x="10942" y="7725"/>
                </a:lnTo>
                <a:lnTo>
                  <a:pt x="11008" y="7725"/>
                </a:lnTo>
                <a:close/>
                <a:moveTo>
                  <a:pt x="11008" y="8192"/>
                </a:moveTo>
                <a:lnTo>
                  <a:pt x="11008" y="8458"/>
                </a:lnTo>
                <a:lnTo>
                  <a:pt x="10942" y="8458"/>
                </a:lnTo>
                <a:lnTo>
                  <a:pt x="10942" y="8192"/>
                </a:lnTo>
                <a:lnTo>
                  <a:pt x="11008" y="8192"/>
                </a:lnTo>
                <a:close/>
                <a:moveTo>
                  <a:pt x="11008" y="8658"/>
                </a:moveTo>
                <a:lnTo>
                  <a:pt x="11008" y="8925"/>
                </a:lnTo>
                <a:lnTo>
                  <a:pt x="10942" y="8925"/>
                </a:lnTo>
                <a:lnTo>
                  <a:pt x="10942" y="8658"/>
                </a:lnTo>
                <a:lnTo>
                  <a:pt x="11008" y="8658"/>
                </a:lnTo>
                <a:close/>
                <a:moveTo>
                  <a:pt x="11008" y="9125"/>
                </a:moveTo>
                <a:lnTo>
                  <a:pt x="11008" y="9392"/>
                </a:lnTo>
                <a:lnTo>
                  <a:pt x="10942" y="9392"/>
                </a:lnTo>
                <a:lnTo>
                  <a:pt x="10942" y="9125"/>
                </a:lnTo>
                <a:lnTo>
                  <a:pt x="11008" y="9125"/>
                </a:lnTo>
                <a:close/>
                <a:moveTo>
                  <a:pt x="11008" y="9592"/>
                </a:moveTo>
                <a:lnTo>
                  <a:pt x="11008" y="9858"/>
                </a:lnTo>
                <a:lnTo>
                  <a:pt x="10942" y="9858"/>
                </a:lnTo>
                <a:lnTo>
                  <a:pt x="10942" y="9592"/>
                </a:lnTo>
                <a:lnTo>
                  <a:pt x="11008" y="9592"/>
                </a:lnTo>
                <a:close/>
              </a:path>
            </a:pathLst>
          </a:custGeom>
          <a:solidFill>
            <a:srgbClr val="C0C0C0"/>
          </a:solidFill>
          <a:ln w="1" cap="flat">
            <a:solidFill>
              <a:srgbClr val="C0C0C0"/>
            </a:solidFill>
            <a:prstDash val="solid"/>
            <a:bevel/>
            <a:headEnd/>
            <a:tailEnd/>
          </a:ln>
        </p:spPr>
        <p:txBody>
          <a:bodyPr/>
          <a:lstStyle/>
          <a:p>
            <a:endParaRPr lang="pt-BR" dirty="0"/>
          </a:p>
        </p:txBody>
      </p:sp>
      <p:sp>
        <p:nvSpPr>
          <p:cNvPr id="58" name="Rectangle 22">
            <a:extLst>
              <a:ext uri="{FF2B5EF4-FFF2-40B4-BE49-F238E27FC236}">
                <a16:creationId xmlns:a16="http://schemas.microsoft.com/office/drawing/2014/main" id="{F96F8BFE-C47C-4693-B85A-05D5FFFBFF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87416" y="4656043"/>
            <a:ext cx="314325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9" name="Freeform 23">
            <a:extLst>
              <a:ext uri="{FF2B5EF4-FFF2-40B4-BE49-F238E27FC236}">
                <a16:creationId xmlns:a16="http://schemas.microsoft.com/office/drawing/2014/main" id="{C93BFF62-FEFC-4B09-9034-057DAF551B72}"/>
              </a:ext>
            </a:extLst>
          </p:cNvPr>
          <p:cNvSpPr>
            <a:spLocks noEditPoints="1"/>
          </p:cNvSpPr>
          <p:nvPr/>
        </p:nvSpPr>
        <p:spPr bwMode="auto">
          <a:xfrm>
            <a:off x="2736391" y="2914556"/>
            <a:ext cx="2052637" cy="1670050"/>
          </a:xfrm>
          <a:custGeom>
            <a:avLst/>
            <a:gdLst>
              <a:gd name="T0" fmla="*/ 47084 w 1264"/>
              <a:gd name="T1" fmla="*/ 1638599 h 1062"/>
              <a:gd name="T2" fmla="*/ 66568 w 1264"/>
              <a:gd name="T3" fmla="*/ 1607148 h 1062"/>
              <a:gd name="T4" fmla="*/ 74686 w 1264"/>
              <a:gd name="T5" fmla="*/ 1616583 h 1062"/>
              <a:gd name="T6" fmla="*/ 170478 w 1264"/>
              <a:gd name="T7" fmla="*/ 1523803 h 1062"/>
              <a:gd name="T8" fmla="*/ 133135 w 1264"/>
              <a:gd name="T9" fmla="*/ 1553681 h 1062"/>
              <a:gd name="T10" fmla="*/ 245163 w 1264"/>
              <a:gd name="T11" fmla="*/ 1478199 h 1062"/>
              <a:gd name="T12" fmla="*/ 264646 w 1264"/>
              <a:gd name="T13" fmla="*/ 1446748 h 1062"/>
              <a:gd name="T14" fmla="*/ 272764 w 1264"/>
              <a:gd name="T15" fmla="*/ 1454610 h 1062"/>
              <a:gd name="T16" fmla="*/ 366933 w 1264"/>
              <a:gd name="T17" fmla="*/ 1361830 h 1062"/>
              <a:gd name="T18" fmla="*/ 329590 w 1264"/>
              <a:gd name="T19" fmla="*/ 1393281 h 1062"/>
              <a:gd name="T20" fmla="*/ 441619 w 1264"/>
              <a:gd name="T21" fmla="*/ 1317798 h 1062"/>
              <a:gd name="T22" fmla="*/ 462725 w 1264"/>
              <a:gd name="T23" fmla="*/ 1286347 h 1062"/>
              <a:gd name="T24" fmla="*/ 470843 w 1264"/>
              <a:gd name="T25" fmla="*/ 1294210 h 1062"/>
              <a:gd name="T26" fmla="*/ 565012 w 1264"/>
              <a:gd name="T27" fmla="*/ 1201430 h 1062"/>
              <a:gd name="T28" fmla="*/ 527669 w 1264"/>
              <a:gd name="T29" fmla="*/ 1232881 h 1062"/>
              <a:gd name="T30" fmla="*/ 639698 w 1264"/>
              <a:gd name="T31" fmla="*/ 1157398 h 1062"/>
              <a:gd name="T32" fmla="*/ 659181 w 1264"/>
              <a:gd name="T33" fmla="*/ 1125947 h 1062"/>
              <a:gd name="T34" fmla="*/ 668922 w 1264"/>
              <a:gd name="T35" fmla="*/ 1133810 h 1062"/>
              <a:gd name="T36" fmla="*/ 763091 w 1264"/>
              <a:gd name="T37" fmla="*/ 1041029 h 1062"/>
              <a:gd name="T38" fmla="*/ 725748 w 1264"/>
              <a:gd name="T39" fmla="*/ 1072480 h 1062"/>
              <a:gd name="T40" fmla="*/ 837777 w 1264"/>
              <a:gd name="T41" fmla="*/ 995425 h 1062"/>
              <a:gd name="T42" fmla="*/ 857260 w 1264"/>
              <a:gd name="T43" fmla="*/ 965547 h 1062"/>
              <a:gd name="T44" fmla="*/ 865378 w 1264"/>
              <a:gd name="T45" fmla="*/ 973410 h 1062"/>
              <a:gd name="T46" fmla="*/ 961170 w 1264"/>
              <a:gd name="T47" fmla="*/ 880629 h 1062"/>
              <a:gd name="T48" fmla="*/ 923827 w 1264"/>
              <a:gd name="T49" fmla="*/ 912080 h 1062"/>
              <a:gd name="T50" fmla="*/ 1035856 w 1264"/>
              <a:gd name="T51" fmla="*/ 835025 h 1062"/>
              <a:gd name="T52" fmla="*/ 1055339 w 1264"/>
              <a:gd name="T53" fmla="*/ 803574 h 1062"/>
              <a:gd name="T54" fmla="*/ 1063457 w 1264"/>
              <a:gd name="T55" fmla="*/ 813009 h 1062"/>
              <a:gd name="T56" fmla="*/ 1159249 w 1264"/>
              <a:gd name="T57" fmla="*/ 720229 h 1062"/>
              <a:gd name="T58" fmla="*/ 1120283 w 1264"/>
              <a:gd name="T59" fmla="*/ 750107 h 1062"/>
              <a:gd name="T60" fmla="*/ 1232311 w 1264"/>
              <a:gd name="T61" fmla="*/ 674625 h 1062"/>
              <a:gd name="T62" fmla="*/ 1253418 w 1264"/>
              <a:gd name="T63" fmla="*/ 643174 h 1062"/>
              <a:gd name="T64" fmla="*/ 1261536 w 1264"/>
              <a:gd name="T65" fmla="*/ 652609 h 1062"/>
              <a:gd name="T66" fmla="*/ 1355704 w 1264"/>
              <a:gd name="T67" fmla="*/ 559828 h 1062"/>
              <a:gd name="T68" fmla="*/ 1318362 w 1264"/>
              <a:gd name="T69" fmla="*/ 589707 h 1062"/>
              <a:gd name="T70" fmla="*/ 1430390 w 1264"/>
              <a:gd name="T71" fmla="*/ 514224 h 1062"/>
              <a:gd name="T72" fmla="*/ 1449873 w 1264"/>
              <a:gd name="T73" fmla="*/ 482773 h 1062"/>
              <a:gd name="T74" fmla="*/ 1459615 w 1264"/>
              <a:gd name="T75" fmla="*/ 490636 h 1062"/>
              <a:gd name="T76" fmla="*/ 1553783 w 1264"/>
              <a:gd name="T77" fmla="*/ 397856 h 1062"/>
              <a:gd name="T78" fmla="*/ 1516441 w 1264"/>
              <a:gd name="T79" fmla="*/ 429307 h 1062"/>
              <a:gd name="T80" fmla="*/ 1628469 w 1264"/>
              <a:gd name="T81" fmla="*/ 353824 h 1062"/>
              <a:gd name="T82" fmla="*/ 1647952 w 1264"/>
              <a:gd name="T83" fmla="*/ 322373 h 1062"/>
              <a:gd name="T84" fmla="*/ 1656070 w 1264"/>
              <a:gd name="T85" fmla="*/ 330236 h 1062"/>
              <a:gd name="T86" fmla="*/ 1751862 w 1264"/>
              <a:gd name="T87" fmla="*/ 237455 h 1062"/>
              <a:gd name="T88" fmla="*/ 1714520 w 1264"/>
              <a:gd name="T89" fmla="*/ 268906 h 1062"/>
              <a:gd name="T90" fmla="*/ 1826548 w 1264"/>
              <a:gd name="T91" fmla="*/ 193424 h 1062"/>
              <a:gd name="T92" fmla="*/ 1846031 w 1264"/>
              <a:gd name="T93" fmla="*/ 161973 h 1062"/>
              <a:gd name="T94" fmla="*/ 1854149 w 1264"/>
              <a:gd name="T95" fmla="*/ 169836 h 1062"/>
              <a:gd name="T96" fmla="*/ 1949941 w 1264"/>
              <a:gd name="T97" fmla="*/ 77055 h 1062"/>
              <a:gd name="T98" fmla="*/ 1912599 w 1264"/>
              <a:gd name="T99" fmla="*/ 108506 h 1062"/>
              <a:gd name="T100" fmla="*/ 2024627 w 1264"/>
              <a:gd name="T101" fmla="*/ 31451 h 1062"/>
              <a:gd name="T102" fmla="*/ 2044110 w 1264"/>
              <a:gd name="T103" fmla="*/ 1573 h 1062"/>
              <a:gd name="T104" fmla="*/ 2052228 w 1264"/>
              <a:gd name="T105" fmla="*/ 9435 h 1062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1264" h="1062">
                <a:moveTo>
                  <a:pt x="0" y="1056"/>
                </a:moveTo>
                <a:lnTo>
                  <a:pt x="24" y="1037"/>
                </a:lnTo>
                <a:lnTo>
                  <a:pt x="29" y="1042"/>
                </a:lnTo>
                <a:lnTo>
                  <a:pt x="6" y="1062"/>
                </a:lnTo>
                <a:lnTo>
                  <a:pt x="0" y="1056"/>
                </a:lnTo>
                <a:close/>
                <a:moveTo>
                  <a:pt x="41" y="1022"/>
                </a:moveTo>
                <a:lnTo>
                  <a:pt x="64" y="1003"/>
                </a:lnTo>
                <a:lnTo>
                  <a:pt x="69" y="1008"/>
                </a:lnTo>
                <a:lnTo>
                  <a:pt x="46" y="1028"/>
                </a:lnTo>
                <a:lnTo>
                  <a:pt x="41" y="1022"/>
                </a:lnTo>
                <a:close/>
                <a:moveTo>
                  <a:pt x="82" y="988"/>
                </a:moveTo>
                <a:lnTo>
                  <a:pt x="105" y="969"/>
                </a:lnTo>
                <a:lnTo>
                  <a:pt x="110" y="974"/>
                </a:lnTo>
                <a:lnTo>
                  <a:pt x="87" y="994"/>
                </a:lnTo>
                <a:lnTo>
                  <a:pt x="82" y="988"/>
                </a:lnTo>
                <a:close/>
                <a:moveTo>
                  <a:pt x="122" y="954"/>
                </a:moveTo>
                <a:lnTo>
                  <a:pt x="145" y="935"/>
                </a:lnTo>
                <a:lnTo>
                  <a:pt x="151" y="940"/>
                </a:lnTo>
                <a:lnTo>
                  <a:pt x="127" y="959"/>
                </a:lnTo>
                <a:lnTo>
                  <a:pt x="122" y="954"/>
                </a:lnTo>
                <a:close/>
                <a:moveTo>
                  <a:pt x="163" y="920"/>
                </a:moveTo>
                <a:lnTo>
                  <a:pt x="186" y="901"/>
                </a:lnTo>
                <a:lnTo>
                  <a:pt x="191" y="906"/>
                </a:lnTo>
                <a:lnTo>
                  <a:pt x="168" y="925"/>
                </a:lnTo>
                <a:lnTo>
                  <a:pt x="163" y="920"/>
                </a:lnTo>
                <a:close/>
                <a:moveTo>
                  <a:pt x="203" y="886"/>
                </a:moveTo>
                <a:lnTo>
                  <a:pt x="226" y="866"/>
                </a:lnTo>
                <a:lnTo>
                  <a:pt x="232" y="872"/>
                </a:lnTo>
                <a:lnTo>
                  <a:pt x="209" y="891"/>
                </a:lnTo>
                <a:lnTo>
                  <a:pt x="203" y="886"/>
                </a:lnTo>
                <a:close/>
                <a:moveTo>
                  <a:pt x="244" y="852"/>
                </a:moveTo>
                <a:lnTo>
                  <a:pt x="267" y="832"/>
                </a:lnTo>
                <a:lnTo>
                  <a:pt x="272" y="838"/>
                </a:lnTo>
                <a:lnTo>
                  <a:pt x="249" y="857"/>
                </a:lnTo>
                <a:lnTo>
                  <a:pt x="244" y="852"/>
                </a:lnTo>
                <a:close/>
                <a:moveTo>
                  <a:pt x="285" y="818"/>
                </a:moveTo>
                <a:lnTo>
                  <a:pt x="308" y="798"/>
                </a:lnTo>
                <a:lnTo>
                  <a:pt x="313" y="804"/>
                </a:lnTo>
                <a:lnTo>
                  <a:pt x="290" y="823"/>
                </a:lnTo>
                <a:lnTo>
                  <a:pt x="285" y="818"/>
                </a:lnTo>
                <a:close/>
                <a:moveTo>
                  <a:pt x="325" y="784"/>
                </a:moveTo>
                <a:lnTo>
                  <a:pt x="348" y="764"/>
                </a:lnTo>
                <a:lnTo>
                  <a:pt x="354" y="770"/>
                </a:lnTo>
                <a:lnTo>
                  <a:pt x="330" y="789"/>
                </a:lnTo>
                <a:lnTo>
                  <a:pt x="325" y="784"/>
                </a:lnTo>
                <a:close/>
                <a:moveTo>
                  <a:pt x="366" y="750"/>
                </a:moveTo>
                <a:lnTo>
                  <a:pt x="389" y="730"/>
                </a:lnTo>
                <a:lnTo>
                  <a:pt x="394" y="736"/>
                </a:lnTo>
                <a:lnTo>
                  <a:pt x="371" y="755"/>
                </a:lnTo>
                <a:lnTo>
                  <a:pt x="366" y="750"/>
                </a:lnTo>
                <a:close/>
                <a:moveTo>
                  <a:pt x="406" y="716"/>
                </a:moveTo>
                <a:lnTo>
                  <a:pt x="429" y="696"/>
                </a:lnTo>
                <a:lnTo>
                  <a:pt x="435" y="702"/>
                </a:lnTo>
                <a:lnTo>
                  <a:pt x="412" y="721"/>
                </a:lnTo>
                <a:lnTo>
                  <a:pt x="406" y="716"/>
                </a:lnTo>
                <a:close/>
                <a:moveTo>
                  <a:pt x="447" y="682"/>
                </a:moveTo>
                <a:lnTo>
                  <a:pt x="470" y="662"/>
                </a:lnTo>
                <a:lnTo>
                  <a:pt x="475" y="668"/>
                </a:lnTo>
                <a:lnTo>
                  <a:pt x="452" y="687"/>
                </a:lnTo>
                <a:lnTo>
                  <a:pt x="447" y="682"/>
                </a:lnTo>
                <a:close/>
                <a:moveTo>
                  <a:pt x="487" y="648"/>
                </a:moveTo>
                <a:lnTo>
                  <a:pt x="511" y="628"/>
                </a:lnTo>
                <a:lnTo>
                  <a:pt x="516" y="633"/>
                </a:lnTo>
                <a:lnTo>
                  <a:pt x="493" y="653"/>
                </a:lnTo>
                <a:lnTo>
                  <a:pt x="487" y="648"/>
                </a:lnTo>
                <a:close/>
                <a:moveTo>
                  <a:pt x="528" y="614"/>
                </a:moveTo>
                <a:lnTo>
                  <a:pt x="551" y="594"/>
                </a:lnTo>
                <a:lnTo>
                  <a:pt x="557" y="599"/>
                </a:lnTo>
                <a:lnTo>
                  <a:pt x="533" y="619"/>
                </a:lnTo>
                <a:lnTo>
                  <a:pt x="528" y="614"/>
                </a:lnTo>
                <a:close/>
                <a:moveTo>
                  <a:pt x="569" y="580"/>
                </a:moveTo>
                <a:lnTo>
                  <a:pt x="592" y="560"/>
                </a:lnTo>
                <a:lnTo>
                  <a:pt x="597" y="565"/>
                </a:lnTo>
                <a:lnTo>
                  <a:pt x="574" y="585"/>
                </a:lnTo>
                <a:lnTo>
                  <a:pt x="569" y="580"/>
                </a:lnTo>
                <a:close/>
                <a:moveTo>
                  <a:pt x="609" y="545"/>
                </a:moveTo>
                <a:lnTo>
                  <a:pt x="632" y="526"/>
                </a:lnTo>
                <a:lnTo>
                  <a:pt x="638" y="531"/>
                </a:lnTo>
                <a:lnTo>
                  <a:pt x="614" y="551"/>
                </a:lnTo>
                <a:lnTo>
                  <a:pt x="609" y="545"/>
                </a:lnTo>
                <a:close/>
                <a:moveTo>
                  <a:pt x="650" y="511"/>
                </a:moveTo>
                <a:lnTo>
                  <a:pt x="673" y="492"/>
                </a:lnTo>
                <a:lnTo>
                  <a:pt x="678" y="497"/>
                </a:lnTo>
                <a:lnTo>
                  <a:pt x="655" y="517"/>
                </a:lnTo>
                <a:lnTo>
                  <a:pt x="650" y="511"/>
                </a:lnTo>
                <a:close/>
                <a:moveTo>
                  <a:pt x="690" y="477"/>
                </a:moveTo>
                <a:lnTo>
                  <a:pt x="714" y="458"/>
                </a:lnTo>
                <a:lnTo>
                  <a:pt x="719" y="463"/>
                </a:lnTo>
                <a:lnTo>
                  <a:pt x="696" y="483"/>
                </a:lnTo>
                <a:lnTo>
                  <a:pt x="690" y="477"/>
                </a:lnTo>
                <a:close/>
                <a:moveTo>
                  <a:pt x="731" y="443"/>
                </a:moveTo>
                <a:lnTo>
                  <a:pt x="754" y="424"/>
                </a:lnTo>
                <a:lnTo>
                  <a:pt x="759" y="429"/>
                </a:lnTo>
                <a:lnTo>
                  <a:pt x="736" y="449"/>
                </a:lnTo>
                <a:lnTo>
                  <a:pt x="731" y="443"/>
                </a:lnTo>
                <a:close/>
                <a:moveTo>
                  <a:pt x="772" y="409"/>
                </a:moveTo>
                <a:lnTo>
                  <a:pt x="795" y="390"/>
                </a:lnTo>
                <a:lnTo>
                  <a:pt x="800" y="395"/>
                </a:lnTo>
                <a:lnTo>
                  <a:pt x="777" y="415"/>
                </a:lnTo>
                <a:lnTo>
                  <a:pt x="772" y="409"/>
                </a:lnTo>
                <a:close/>
                <a:moveTo>
                  <a:pt x="812" y="375"/>
                </a:moveTo>
                <a:lnTo>
                  <a:pt x="835" y="356"/>
                </a:lnTo>
                <a:lnTo>
                  <a:pt x="841" y="361"/>
                </a:lnTo>
                <a:lnTo>
                  <a:pt x="817" y="381"/>
                </a:lnTo>
                <a:lnTo>
                  <a:pt x="812" y="375"/>
                </a:lnTo>
                <a:close/>
                <a:moveTo>
                  <a:pt x="853" y="341"/>
                </a:moveTo>
                <a:lnTo>
                  <a:pt x="876" y="322"/>
                </a:lnTo>
                <a:lnTo>
                  <a:pt x="881" y="327"/>
                </a:lnTo>
                <a:lnTo>
                  <a:pt x="858" y="346"/>
                </a:lnTo>
                <a:lnTo>
                  <a:pt x="853" y="341"/>
                </a:lnTo>
                <a:close/>
                <a:moveTo>
                  <a:pt x="893" y="307"/>
                </a:moveTo>
                <a:lnTo>
                  <a:pt x="917" y="288"/>
                </a:lnTo>
                <a:lnTo>
                  <a:pt x="922" y="293"/>
                </a:lnTo>
                <a:lnTo>
                  <a:pt x="899" y="312"/>
                </a:lnTo>
                <a:lnTo>
                  <a:pt x="893" y="307"/>
                </a:lnTo>
                <a:close/>
                <a:moveTo>
                  <a:pt x="934" y="273"/>
                </a:moveTo>
                <a:lnTo>
                  <a:pt x="957" y="253"/>
                </a:lnTo>
                <a:lnTo>
                  <a:pt x="962" y="259"/>
                </a:lnTo>
                <a:lnTo>
                  <a:pt x="939" y="278"/>
                </a:lnTo>
                <a:lnTo>
                  <a:pt x="934" y="273"/>
                </a:lnTo>
                <a:close/>
                <a:moveTo>
                  <a:pt x="975" y="239"/>
                </a:moveTo>
                <a:lnTo>
                  <a:pt x="998" y="219"/>
                </a:lnTo>
                <a:lnTo>
                  <a:pt x="1003" y="225"/>
                </a:lnTo>
                <a:lnTo>
                  <a:pt x="980" y="244"/>
                </a:lnTo>
                <a:lnTo>
                  <a:pt x="975" y="239"/>
                </a:lnTo>
                <a:close/>
                <a:moveTo>
                  <a:pt x="1015" y="205"/>
                </a:moveTo>
                <a:lnTo>
                  <a:pt x="1038" y="185"/>
                </a:lnTo>
                <a:lnTo>
                  <a:pt x="1044" y="191"/>
                </a:lnTo>
                <a:lnTo>
                  <a:pt x="1020" y="210"/>
                </a:lnTo>
                <a:lnTo>
                  <a:pt x="1015" y="205"/>
                </a:lnTo>
                <a:close/>
                <a:moveTo>
                  <a:pt x="1056" y="171"/>
                </a:moveTo>
                <a:lnTo>
                  <a:pt x="1079" y="151"/>
                </a:lnTo>
                <a:lnTo>
                  <a:pt x="1084" y="157"/>
                </a:lnTo>
                <a:lnTo>
                  <a:pt x="1061" y="176"/>
                </a:lnTo>
                <a:lnTo>
                  <a:pt x="1056" y="171"/>
                </a:lnTo>
                <a:close/>
                <a:moveTo>
                  <a:pt x="1096" y="137"/>
                </a:moveTo>
                <a:lnTo>
                  <a:pt x="1120" y="117"/>
                </a:lnTo>
                <a:lnTo>
                  <a:pt x="1125" y="123"/>
                </a:lnTo>
                <a:lnTo>
                  <a:pt x="1102" y="142"/>
                </a:lnTo>
                <a:lnTo>
                  <a:pt x="1096" y="137"/>
                </a:lnTo>
                <a:close/>
                <a:moveTo>
                  <a:pt x="1137" y="103"/>
                </a:moveTo>
                <a:lnTo>
                  <a:pt x="1160" y="83"/>
                </a:lnTo>
                <a:lnTo>
                  <a:pt x="1165" y="89"/>
                </a:lnTo>
                <a:lnTo>
                  <a:pt x="1142" y="108"/>
                </a:lnTo>
                <a:lnTo>
                  <a:pt x="1137" y="103"/>
                </a:lnTo>
                <a:close/>
                <a:moveTo>
                  <a:pt x="1178" y="69"/>
                </a:moveTo>
                <a:lnTo>
                  <a:pt x="1201" y="49"/>
                </a:lnTo>
                <a:lnTo>
                  <a:pt x="1206" y="55"/>
                </a:lnTo>
                <a:lnTo>
                  <a:pt x="1183" y="74"/>
                </a:lnTo>
                <a:lnTo>
                  <a:pt x="1178" y="69"/>
                </a:lnTo>
                <a:close/>
                <a:moveTo>
                  <a:pt x="1218" y="35"/>
                </a:moveTo>
                <a:lnTo>
                  <a:pt x="1241" y="15"/>
                </a:lnTo>
                <a:lnTo>
                  <a:pt x="1247" y="20"/>
                </a:lnTo>
                <a:lnTo>
                  <a:pt x="1223" y="40"/>
                </a:lnTo>
                <a:lnTo>
                  <a:pt x="1218" y="35"/>
                </a:lnTo>
                <a:close/>
                <a:moveTo>
                  <a:pt x="1259" y="1"/>
                </a:moveTo>
                <a:lnTo>
                  <a:pt x="1259" y="0"/>
                </a:lnTo>
                <a:lnTo>
                  <a:pt x="1264" y="6"/>
                </a:lnTo>
                <a:lnTo>
                  <a:pt x="1259" y="1"/>
                </a:lnTo>
                <a:close/>
              </a:path>
            </a:pathLst>
          </a:custGeom>
          <a:solidFill>
            <a:srgbClr val="C0C0C0"/>
          </a:solidFill>
          <a:ln w="1" cap="flat">
            <a:solidFill>
              <a:srgbClr val="C0C0C0"/>
            </a:solidFill>
            <a:prstDash val="solid"/>
            <a:bevel/>
            <a:headEnd/>
            <a:tailEnd/>
          </a:ln>
        </p:spPr>
        <p:txBody>
          <a:bodyPr/>
          <a:lstStyle/>
          <a:p>
            <a:endParaRPr lang="pt-BR" dirty="0"/>
          </a:p>
        </p:txBody>
      </p:sp>
      <p:sp>
        <p:nvSpPr>
          <p:cNvPr id="60" name="Line 24">
            <a:extLst>
              <a:ext uri="{FF2B5EF4-FFF2-40B4-BE49-F238E27FC236}">
                <a16:creationId xmlns:a16="http://schemas.microsoft.com/office/drawing/2014/main" id="{FFC58B12-500F-47F1-A54C-BC97119B373A}"/>
              </a:ext>
            </a:extLst>
          </p:cNvPr>
          <p:cNvSpPr>
            <a:spLocks noChangeShapeType="1"/>
          </p:cNvSpPr>
          <p:nvPr/>
        </p:nvSpPr>
        <p:spPr bwMode="auto">
          <a:xfrm>
            <a:off x="2682416" y="3727356"/>
            <a:ext cx="49212" cy="0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1" name="Rectangle 25">
            <a:extLst>
              <a:ext uri="{FF2B5EF4-FFF2-40B4-BE49-F238E27FC236}">
                <a16:creationId xmlns:a16="http://schemas.microsoft.com/office/drawing/2014/main" id="{628FBAC9-F65D-4CDE-BC87-46B339639A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33328" y="4649693"/>
            <a:ext cx="23495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2" name="Line 26">
            <a:extLst>
              <a:ext uri="{FF2B5EF4-FFF2-40B4-BE49-F238E27FC236}">
                <a16:creationId xmlns:a16="http://schemas.microsoft.com/office/drawing/2014/main" id="{2BBEA3CC-A3DE-4004-B4AC-5A8E8FB0A091}"/>
              </a:ext>
            </a:extLst>
          </p:cNvPr>
          <p:cNvSpPr>
            <a:spLocks noChangeShapeType="1"/>
          </p:cNvSpPr>
          <p:nvPr/>
        </p:nvSpPr>
        <p:spPr bwMode="auto">
          <a:xfrm>
            <a:off x="3780966" y="4589368"/>
            <a:ext cx="0" cy="46038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3" name="Line 27">
            <a:extLst>
              <a:ext uri="{FF2B5EF4-FFF2-40B4-BE49-F238E27FC236}">
                <a16:creationId xmlns:a16="http://schemas.microsoft.com/office/drawing/2014/main" id="{D71B391F-D6FE-4CD6-86F3-895AF71910E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30291" y="4589368"/>
            <a:ext cx="0" cy="46038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4" name="Freeform 28">
            <a:extLst>
              <a:ext uri="{FF2B5EF4-FFF2-40B4-BE49-F238E27FC236}">
                <a16:creationId xmlns:a16="http://schemas.microsoft.com/office/drawing/2014/main" id="{5F8C3B94-E6B1-4D80-B6B9-B26A38C9784D}"/>
              </a:ext>
            </a:extLst>
          </p:cNvPr>
          <p:cNvSpPr>
            <a:spLocks/>
          </p:cNvSpPr>
          <p:nvPr/>
        </p:nvSpPr>
        <p:spPr bwMode="auto">
          <a:xfrm>
            <a:off x="2741153" y="2914556"/>
            <a:ext cx="2047875" cy="1670050"/>
          </a:xfrm>
          <a:custGeom>
            <a:avLst/>
            <a:gdLst>
              <a:gd name="T0" fmla="*/ 2048148 w 1230"/>
              <a:gd name="T1" fmla="*/ 0 h 1052"/>
              <a:gd name="T2" fmla="*/ 0 w 1230"/>
              <a:gd name="T3" fmla="*/ 1670050 h 1052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230" h="1052">
                <a:moveTo>
                  <a:pt x="1230" y="0"/>
                </a:moveTo>
                <a:cubicBezTo>
                  <a:pt x="541" y="28"/>
                  <a:pt x="0" y="491"/>
                  <a:pt x="0" y="1052"/>
                </a:cubicBezTo>
              </a:path>
            </a:pathLst>
          </a:custGeom>
          <a:noFill/>
          <a:ln w="24" cap="flat">
            <a:solidFill>
              <a:srgbClr val="C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5" name="Freeform 29">
            <a:extLst>
              <a:ext uri="{FF2B5EF4-FFF2-40B4-BE49-F238E27FC236}">
                <a16:creationId xmlns:a16="http://schemas.microsoft.com/office/drawing/2014/main" id="{BBCC1547-BEAA-47B3-BDA0-DA9855280B67}"/>
              </a:ext>
            </a:extLst>
          </p:cNvPr>
          <p:cNvSpPr>
            <a:spLocks/>
          </p:cNvSpPr>
          <p:nvPr/>
        </p:nvSpPr>
        <p:spPr bwMode="auto">
          <a:xfrm>
            <a:off x="7198853" y="2914556"/>
            <a:ext cx="1976438" cy="1670050"/>
          </a:xfrm>
          <a:custGeom>
            <a:avLst/>
            <a:gdLst>
              <a:gd name="T0" fmla="*/ 0 w 1230"/>
              <a:gd name="T1" fmla="*/ 1670050 h 1052"/>
              <a:gd name="T2" fmla="*/ 1976438 w 1230"/>
              <a:gd name="T3" fmla="*/ 0 h 1052"/>
              <a:gd name="T4" fmla="*/ 0 60000 65536"/>
              <a:gd name="T5" fmla="*/ 0 60000 6553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0" t="0" r="r" b="b"/>
            <a:pathLst>
              <a:path w="1230" h="1052">
                <a:moveTo>
                  <a:pt x="0" y="1052"/>
                </a:moveTo>
                <a:cubicBezTo>
                  <a:pt x="690" y="1023"/>
                  <a:pt x="1230" y="561"/>
                  <a:pt x="1230" y="0"/>
                </a:cubicBezTo>
              </a:path>
            </a:pathLst>
          </a:custGeom>
          <a:noFill/>
          <a:ln w="24" cap="flat">
            <a:solidFill>
              <a:srgbClr val="C00000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6" name="Rectangle 30">
            <a:extLst>
              <a:ext uri="{FF2B5EF4-FFF2-40B4-BE49-F238E27FC236}">
                <a16:creationId xmlns:a16="http://schemas.microsoft.com/office/drawing/2014/main" id="{65C7CF57-E119-418B-AF56-86F7C02A4A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3790" y="1887443"/>
            <a:ext cx="3689350" cy="360000"/>
          </a:xfrm>
          <a:prstGeom prst="rect">
            <a:avLst/>
          </a:prstGeom>
          <a:solidFill>
            <a:srgbClr val="002060"/>
          </a:solidFill>
          <a:ln>
            <a:solidFill>
              <a:srgbClr val="669900"/>
            </a:solidFill>
          </a:ln>
          <a:extLst/>
        </p:spPr>
        <p:txBody>
          <a:bodyPr/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AVERSÃO AO RISCO</a:t>
            </a:r>
            <a:endParaRPr lang="pt-BR" sz="1600" dirty="0">
              <a:solidFill>
                <a:schemeClr val="bg1"/>
              </a:solidFill>
            </a:endParaRPr>
          </a:p>
        </p:txBody>
      </p:sp>
      <p:sp>
        <p:nvSpPr>
          <p:cNvPr id="67" name="Rectangle 32">
            <a:extLst>
              <a:ext uri="{FF2B5EF4-FFF2-40B4-BE49-F238E27FC236}">
                <a16:creationId xmlns:a16="http://schemas.microsoft.com/office/drawing/2014/main" id="{596D78D2-751A-482E-B22C-66E6D520C8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3790" y="2309718"/>
            <a:ext cx="3689350" cy="2600325"/>
          </a:xfrm>
          <a:prstGeom prst="rect">
            <a:avLst/>
          </a:prstGeom>
          <a:noFill/>
          <a:ln w="12" cap="rnd">
            <a:solidFill>
              <a:srgbClr val="DEDED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68" name="Freeform 33">
            <a:extLst>
              <a:ext uri="{FF2B5EF4-FFF2-40B4-BE49-F238E27FC236}">
                <a16:creationId xmlns:a16="http://schemas.microsoft.com/office/drawing/2014/main" id="{483EBCDD-B88B-48AD-8DC3-1FA052E5ACD9}"/>
              </a:ext>
            </a:extLst>
          </p:cNvPr>
          <p:cNvSpPr>
            <a:spLocks noEditPoints="1"/>
          </p:cNvSpPr>
          <p:nvPr/>
        </p:nvSpPr>
        <p:spPr bwMode="auto">
          <a:xfrm>
            <a:off x="7138528" y="2697068"/>
            <a:ext cx="74613" cy="1898650"/>
          </a:xfrm>
          <a:custGeom>
            <a:avLst/>
            <a:gdLst>
              <a:gd name="T0" fmla="*/ 20 w 47"/>
              <a:gd name="T1" fmla="*/ 1196 h 1196"/>
              <a:gd name="T2" fmla="*/ 20 w 47"/>
              <a:gd name="T3" fmla="*/ 36 h 1196"/>
              <a:gd name="T4" fmla="*/ 28 w 47"/>
              <a:gd name="T5" fmla="*/ 36 h 1196"/>
              <a:gd name="T6" fmla="*/ 28 w 47"/>
              <a:gd name="T7" fmla="*/ 1196 h 1196"/>
              <a:gd name="T8" fmla="*/ 20 w 47"/>
              <a:gd name="T9" fmla="*/ 1196 h 1196"/>
              <a:gd name="T10" fmla="*/ 0 w 47"/>
              <a:gd name="T11" fmla="*/ 43 h 1196"/>
              <a:gd name="T12" fmla="*/ 24 w 47"/>
              <a:gd name="T13" fmla="*/ 0 h 1196"/>
              <a:gd name="T14" fmla="*/ 47 w 47"/>
              <a:gd name="T15" fmla="*/ 43 h 1196"/>
              <a:gd name="T16" fmla="*/ 0 w 47"/>
              <a:gd name="T17" fmla="*/ 43 h 11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7" h="1196">
                <a:moveTo>
                  <a:pt x="20" y="1196"/>
                </a:moveTo>
                <a:lnTo>
                  <a:pt x="20" y="36"/>
                </a:lnTo>
                <a:lnTo>
                  <a:pt x="28" y="36"/>
                </a:lnTo>
                <a:lnTo>
                  <a:pt x="28" y="1196"/>
                </a:lnTo>
                <a:lnTo>
                  <a:pt x="20" y="1196"/>
                </a:lnTo>
                <a:close/>
                <a:moveTo>
                  <a:pt x="0" y="43"/>
                </a:moveTo>
                <a:lnTo>
                  <a:pt x="24" y="0"/>
                </a:lnTo>
                <a:lnTo>
                  <a:pt x="47" y="43"/>
                </a:lnTo>
                <a:lnTo>
                  <a:pt x="0" y="43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" cap="flat">
            <a:solidFill>
              <a:schemeClr val="tx1">
                <a:lumMod val="65000"/>
                <a:lumOff val="35000"/>
              </a:schemeClr>
            </a:solidFill>
            <a:prstDash val="solid"/>
            <a:bevel/>
            <a:headEnd/>
            <a:tailEnd/>
          </a:ln>
        </p:spPr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69" name="Freeform 34">
            <a:extLst>
              <a:ext uri="{FF2B5EF4-FFF2-40B4-BE49-F238E27FC236}">
                <a16:creationId xmlns:a16="http://schemas.microsoft.com/office/drawing/2014/main" id="{D79EEDA7-B95B-4FC6-8241-2CFEEE7B653A}"/>
              </a:ext>
            </a:extLst>
          </p:cNvPr>
          <p:cNvSpPr>
            <a:spLocks noEditPoints="1"/>
          </p:cNvSpPr>
          <p:nvPr/>
        </p:nvSpPr>
        <p:spPr bwMode="auto">
          <a:xfrm>
            <a:off x="7176628" y="4560793"/>
            <a:ext cx="3144838" cy="69850"/>
          </a:xfrm>
          <a:custGeom>
            <a:avLst/>
            <a:gdLst>
              <a:gd name="T0" fmla="*/ 0 w 1981"/>
              <a:gd name="T1" fmla="*/ 18 h 44"/>
              <a:gd name="T2" fmla="*/ 1942 w 1981"/>
              <a:gd name="T3" fmla="*/ 18 h 44"/>
              <a:gd name="T4" fmla="*/ 1942 w 1981"/>
              <a:gd name="T5" fmla="*/ 26 h 44"/>
              <a:gd name="T6" fmla="*/ 0 w 1981"/>
              <a:gd name="T7" fmla="*/ 26 h 44"/>
              <a:gd name="T8" fmla="*/ 0 w 1981"/>
              <a:gd name="T9" fmla="*/ 18 h 44"/>
              <a:gd name="T10" fmla="*/ 1934 w 1981"/>
              <a:gd name="T11" fmla="*/ 0 h 44"/>
              <a:gd name="T12" fmla="*/ 1981 w 1981"/>
              <a:gd name="T13" fmla="*/ 22 h 44"/>
              <a:gd name="T14" fmla="*/ 1934 w 1981"/>
              <a:gd name="T15" fmla="*/ 44 h 44"/>
              <a:gd name="T16" fmla="*/ 1934 w 1981"/>
              <a:gd name="T17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81" h="44">
                <a:moveTo>
                  <a:pt x="0" y="18"/>
                </a:moveTo>
                <a:lnTo>
                  <a:pt x="1942" y="18"/>
                </a:lnTo>
                <a:lnTo>
                  <a:pt x="1942" y="26"/>
                </a:lnTo>
                <a:lnTo>
                  <a:pt x="0" y="26"/>
                </a:lnTo>
                <a:lnTo>
                  <a:pt x="0" y="18"/>
                </a:lnTo>
                <a:close/>
                <a:moveTo>
                  <a:pt x="1934" y="0"/>
                </a:moveTo>
                <a:lnTo>
                  <a:pt x="1981" y="22"/>
                </a:lnTo>
                <a:lnTo>
                  <a:pt x="1934" y="44"/>
                </a:lnTo>
                <a:lnTo>
                  <a:pt x="1934" y="0"/>
                </a:ln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1" cap="flat">
            <a:solidFill>
              <a:schemeClr val="tx1">
                <a:lumMod val="65000"/>
                <a:lumOff val="35000"/>
              </a:schemeClr>
            </a:solidFill>
            <a:prstDash val="solid"/>
            <a:bevel/>
            <a:headEnd/>
            <a:tailEnd/>
          </a:ln>
        </p:spPr>
        <p:txBody>
          <a:bodyPr/>
          <a:lstStyle/>
          <a:p>
            <a:pPr>
              <a:defRPr/>
            </a:pPr>
            <a:endParaRPr lang="pt-BR" dirty="0"/>
          </a:p>
        </p:txBody>
      </p:sp>
      <p:sp>
        <p:nvSpPr>
          <p:cNvPr id="70" name="Rectangle 42">
            <a:extLst>
              <a:ext uri="{FF2B5EF4-FFF2-40B4-BE49-F238E27FC236}">
                <a16:creationId xmlns:a16="http://schemas.microsoft.com/office/drawing/2014/main" id="{48303AC6-8B04-47C8-BA20-0713EBF45B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4991" y="2830418"/>
            <a:ext cx="314325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1" name="Rectangle 43">
            <a:extLst>
              <a:ext uri="{FF2B5EF4-FFF2-40B4-BE49-F238E27FC236}">
                <a16:creationId xmlns:a16="http://schemas.microsoft.com/office/drawing/2014/main" id="{AECBD430-7CE4-4E7A-8856-4F0AFB9BFE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7541" y="3654331"/>
            <a:ext cx="234950" cy="16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2" name="Rectangle 44">
            <a:extLst>
              <a:ext uri="{FF2B5EF4-FFF2-40B4-BE49-F238E27FC236}">
                <a16:creationId xmlns:a16="http://schemas.microsoft.com/office/drawing/2014/main" id="{AC3EB357-8645-47B2-82D8-5389453BE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2641" y="4606831"/>
            <a:ext cx="77787" cy="169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3" name="Freeform 45">
            <a:extLst>
              <a:ext uri="{FF2B5EF4-FFF2-40B4-BE49-F238E27FC236}">
                <a16:creationId xmlns:a16="http://schemas.microsoft.com/office/drawing/2014/main" id="{44DA7F15-D1A1-4138-AC80-91EE2A54A453}"/>
              </a:ext>
            </a:extLst>
          </p:cNvPr>
          <p:cNvSpPr>
            <a:spLocks noEditPoints="1"/>
          </p:cNvSpPr>
          <p:nvPr/>
        </p:nvSpPr>
        <p:spPr bwMode="auto">
          <a:xfrm>
            <a:off x="7198853" y="2897093"/>
            <a:ext cx="1982788" cy="1698625"/>
          </a:xfrm>
          <a:custGeom>
            <a:avLst/>
            <a:gdLst>
              <a:gd name="T0" fmla="*/ 0 w 5504"/>
              <a:gd name="T1" fmla="*/ 11372 h 4929"/>
              <a:gd name="T2" fmla="*/ 131850 w 5504"/>
              <a:gd name="T3" fmla="*/ 11372 h 4929"/>
              <a:gd name="T4" fmla="*/ 216147 w 5504"/>
              <a:gd name="T5" fmla="*/ 0 h 4929"/>
              <a:gd name="T6" fmla="*/ 252171 w 5504"/>
              <a:gd name="T7" fmla="*/ 0 h 4929"/>
              <a:gd name="T8" fmla="*/ 252171 w 5504"/>
              <a:gd name="T9" fmla="*/ 0 h 4929"/>
              <a:gd name="T10" fmla="*/ 336109 w 5504"/>
              <a:gd name="T11" fmla="*/ 11372 h 4929"/>
              <a:gd name="T12" fmla="*/ 468318 w 5504"/>
              <a:gd name="T13" fmla="*/ 11372 h 4929"/>
              <a:gd name="T14" fmla="*/ 552255 w 5504"/>
              <a:gd name="T15" fmla="*/ 0 h 4929"/>
              <a:gd name="T16" fmla="*/ 588280 w 5504"/>
              <a:gd name="T17" fmla="*/ 0 h 4929"/>
              <a:gd name="T18" fmla="*/ 588280 w 5504"/>
              <a:gd name="T19" fmla="*/ 0 h 4929"/>
              <a:gd name="T20" fmla="*/ 672217 w 5504"/>
              <a:gd name="T21" fmla="*/ 11372 h 4929"/>
              <a:gd name="T22" fmla="*/ 804427 w 5504"/>
              <a:gd name="T23" fmla="*/ 11372 h 4929"/>
              <a:gd name="T24" fmla="*/ 888364 w 5504"/>
              <a:gd name="T25" fmla="*/ 0 h 4929"/>
              <a:gd name="T26" fmla="*/ 924388 w 5504"/>
              <a:gd name="T27" fmla="*/ 0 h 4929"/>
              <a:gd name="T28" fmla="*/ 924388 w 5504"/>
              <a:gd name="T29" fmla="*/ 0 h 4929"/>
              <a:gd name="T30" fmla="*/ 1008686 w 5504"/>
              <a:gd name="T31" fmla="*/ 11372 h 4929"/>
              <a:gd name="T32" fmla="*/ 1140535 w 5504"/>
              <a:gd name="T33" fmla="*/ 11372 h 4929"/>
              <a:gd name="T34" fmla="*/ 1224833 w 5504"/>
              <a:gd name="T35" fmla="*/ 0 h 4929"/>
              <a:gd name="T36" fmla="*/ 1260857 w 5504"/>
              <a:gd name="T37" fmla="*/ 0 h 4929"/>
              <a:gd name="T38" fmla="*/ 1260857 w 5504"/>
              <a:gd name="T39" fmla="*/ 0 h 4929"/>
              <a:gd name="T40" fmla="*/ 1344794 w 5504"/>
              <a:gd name="T41" fmla="*/ 11372 h 4929"/>
              <a:gd name="T42" fmla="*/ 1477004 w 5504"/>
              <a:gd name="T43" fmla="*/ 11372 h 4929"/>
              <a:gd name="T44" fmla="*/ 1560941 w 5504"/>
              <a:gd name="T45" fmla="*/ 0 h 4929"/>
              <a:gd name="T46" fmla="*/ 1596966 w 5504"/>
              <a:gd name="T47" fmla="*/ 0 h 4929"/>
              <a:gd name="T48" fmla="*/ 1596966 w 5504"/>
              <a:gd name="T49" fmla="*/ 0 h 4929"/>
              <a:gd name="T50" fmla="*/ 1680903 w 5504"/>
              <a:gd name="T51" fmla="*/ 11372 h 4929"/>
              <a:gd name="T52" fmla="*/ 1813113 w 5504"/>
              <a:gd name="T53" fmla="*/ 11372 h 4929"/>
              <a:gd name="T54" fmla="*/ 1897050 w 5504"/>
              <a:gd name="T55" fmla="*/ 0 h 4929"/>
              <a:gd name="T56" fmla="*/ 1933074 w 5504"/>
              <a:gd name="T57" fmla="*/ 0 h 4929"/>
              <a:gd name="T58" fmla="*/ 1970540 w 5504"/>
              <a:gd name="T59" fmla="*/ 9994 h 4929"/>
              <a:gd name="T60" fmla="*/ 1933074 w 5504"/>
              <a:gd name="T61" fmla="*/ 0 h 4929"/>
              <a:gd name="T62" fmla="*/ 1970540 w 5504"/>
              <a:gd name="T63" fmla="*/ 44456 h 4929"/>
              <a:gd name="T64" fmla="*/ 1970540 w 5504"/>
              <a:gd name="T65" fmla="*/ 170931 h 4929"/>
              <a:gd name="T66" fmla="*/ 1982788 w 5504"/>
              <a:gd name="T67" fmla="*/ 251227 h 4929"/>
              <a:gd name="T68" fmla="*/ 1982788 w 5504"/>
              <a:gd name="T69" fmla="*/ 285689 h 4929"/>
              <a:gd name="T70" fmla="*/ 1982788 w 5504"/>
              <a:gd name="T71" fmla="*/ 285689 h 4929"/>
              <a:gd name="T72" fmla="*/ 1970540 w 5504"/>
              <a:gd name="T73" fmla="*/ 365985 h 4929"/>
              <a:gd name="T74" fmla="*/ 1970540 w 5504"/>
              <a:gd name="T75" fmla="*/ 492460 h 4929"/>
              <a:gd name="T76" fmla="*/ 1982788 w 5504"/>
              <a:gd name="T77" fmla="*/ 572756 h 4929"/>
              <a:gd name="T78" fmla="*/ 1982788 w 5504"/>
              <a:gd name="T79" fmla="*/ 607218 h 4929"/>
              <a:gd name="T80" fmla="*/ 1982788 w 5504"/>
              <a:gd name="T81" fmla="*/ 607218 h 4929"/>
              <a:gd name="T82" fmla="*/ 1970540 w 5504"/>
              <a:gd name="T83" fmla="*/ 687859 h 4929"/>
              <a:gd name="T84" fmla="*/ 1970540 w 5504"/>
              <a:gd name="T85" fmla="*/ 813989 h 4929"/>
              <a:gd name="T86" fmla="*/ 1982788 w 5504"/>
              <a:gd name="T87" fmla="*/ 894630 h 4929"/>
              <a:gd name="T88" fmla="*/ 1982788 w 5504"/>
              <a:gd name="T89" fmla="*/ 929092 h 4929"/>
              <a:gd name="T90" fmla="*/ 1982788 w 5504"/>
              <a:gd name="T91" fmla="*/ 929092 h 4929"/>
              <a:gd name="T92" fmla="*/ 1970540 w 5504"/>
              <a:gd name="T93" fmla="*/ 1009388 h 4929"/>
              <a:gd name="T94" fmla="*/ 1970540 w 5504"/>
              <a:gd name="T95" fmla="*/ 1135863 h 4929"/>
              <a:gd name="T96" fmla="*/ 1982788 w 5504"/>
              <a:gd name="T97" fmla="*/ 1216159 h 4929"/>
              <a:gd name="T98" fmla="*/ 1982788 w 5504"/>
              <a:gd name="T99" fmla="*/ 1250621 h 4929"/>
              <a:gd name="T100" fmla="*/ 1982788 w 5504"/>
              <a:gd name="T101" fmla="*/ 1250621 h 4929"/>
              <a:gd name="T102" fmla="*/ 1970540 w 5504"/>
              <a:gd name="T103" fmla="*/ 1330917 h 4929"/>
              <a:gd name="T104" fmla="*/ 1970540 w 5504"/>
              <a:gd name="T105" fmla="*/ 1457392 h 4929"/>
              <a:gd name="T106" fmla="*/ 1982788 w 5504"/>
              <a:gd name="T107" fmla="*/ 1537688 h 4929"/>
              <a:gd name="T108" fmla="*/ 1982788 w 5504"/>
              <a:gd name="T109" fmla="*/ 1572150 h 4929"/>
              <a:gd name="T110" fmla="*/ 1982788 w 5504"/>
              <a:gd name="T111" fmla="*/ 1572150 h 4929"/>
              <a:gd name="T112" fmla="*/ 1970540 w 5504"/>
              <a:gd name="T113" fmla="*/ 1652791 h 4929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5504" h="4929">
                <a:moveTo>
                  <a:pt x="0" y="0"/>
                </a:moveTo>
                <a:lnTo>
                  <a:pt x="133" y="0"/>
                </a:lnTo>
                <a:lnTo>
                  <a:pt x="133" y="33"/>
                </a:lnTo>
                <a:lnTo>
                  <a:pt x="0" y="33"/>
                </a:lnTo>
                <a:lnTo>
                  <a:pt x="0" y="0"/>
                </a:lnTo>
                <a:close/>
                <a:moveTo>
                  <a:pt x="233" y="0"/>
                </a:moveTo>
                <a:lnTo>
                  <a:pt x="366" y="0"/>
                </a:lnTo>
                <a:lnTo>
                  <a:pt x="366" y="33"/>
                </a:lnTo>
                <a:lnTo>
                  <a:pt x="233" y="33"/>
                </a:lnTo>
                <a:lnTo>
                  <a:pt x="233" y="0"/>
                </a:lnTo>
                <a:close/>
                <a:moveTo>
                  <a:pt x="466" y="0"/>
                </a:moveTo>
                <a:lnTo>
                  <a:pt x="600" y="0"/>
                </a:lnTo>
                <a:lnTo>
                  <a:pt x="600" y="33"/>
                </a:lnTo>
                <a:lnTo>
                  <a:pt x="466" y="33"/>
                </a:lnTo>
                <a:lnTo>
                  <a:pt x="466" y="0"/>
                </a:lnTo>
                <a:close/>
                <a:moveTo>
                  <a:pt x="700" y="0"/>
                </a:moveTo>
                <a:lnTo>
                  <a:pt x="833" y="0"/>
                </a:lnTo>
                <a:lnTo>
                  <a:pt x="833" y="33"/>
                </a:lnTo>
                <a:lnTo>
                  <a:pt x="700" y="33"/>
                </a:lnTo>
                <a:lnTo>
                  <a:pt x="700" y="0"/>
                </a:lnTo>
                <a:close/>
                <a:moveTo>
                  <a:pt x="933" y="0"/>
                </a:moveTo>
                <a:lnTo>
                  <a:pt x="1066" y="0"/>
                </a:lnTo>
                <a:lnTo>
                  <a:pt x="1066" y="33"/>
                </a:lnTo>
                <a:lnTo>
                  <a:pt x="933" y="33"/>
                </a:lnTo>
                <a:lnTo>
                  <a:pt x="933" y="0"/>
                </a:lnTo>
                <a:close/>
                <a:moveTo>
                  <a:pt x="1166" y="0"/>
                </a:moveTo>
                <a:lnTo>
                  <a:pt x="1300" y="0"/>
                </a:lnTo>
                <a:lnTo>
                  <a:pt x="1300" y="33"/>
                </a:lnTo>
                <a:lnTo>
                  <a:pt x="1166" y="33"/>
                </a:lnTo>
                <a:lnTo>
                  <a:pt x="1166" y="0"/>
                </a:lnTo>
                <a:close/>
                <a:moveTo>
                  <a:pt x="1400" y="0"/>
                </a:moveTo>
                <a:lnTo>
                  <a:pt x="1533" y="0"/>
                </a:lnTo>
                <a:lnTo>
                  <a:pt x="1533" y="33"/>
                </a:lnTo>
                <a:lnTo>
                  <a:pt x="1400" y="33"/>
                </a:lnTo>
                <a:lnTo>
                  <a:pt x="1400" y="0"/>
                </a:lnTo>
                <a:close/>
                <a:moveTo>
                  <a:pt x="1633" y="0"/>
                </a:moveTo>
                <a:lnTo>
                  <a:pt x="1766" y="0"/>
                </a:lnTo>
                <a:lnTo>
                  <a:pt x="1766" y="33"/>
                </a:lnTo>
                <a:lnTo>
                  <a:pt x="1633" y="33"/>
                </a:lnTo>
                <a:lnTo>
                  <a:pt x="1633" y="0"/>
                </a:lnTo>
                <a:close/>
                <a:moveTo>
                  <a:pt x="1866" y="0"/>
                </a:moveTo>
                <a:lnTo>
                  <a:pt x="2000" y="0"/>
                </a:lnTo>
                <a:lnTo>
                  <a:pt x="2000" y="33"/>
                </a:lnTo>
                <a:lnTo>
                  <a:pt x="1866" y="33"/>
                </a:lnTo>
                <a:lnTo>
                  <a:pt x="1866" y="0"/>
                </a:lnTo>
                <a:close/>
                <a:moveTo>
                  <a:pt x="2100" y="0"/>
                </a:moveTo>
                <a:lnTo>
                  <a:pt x="2233" y="0"/>
                </a:lnTo>
                <a:lnTo>
                  <a:pt x="2233" y="33"/>
                </a:lnTo>
                <a:lnTo>
                  <a:pt x="2100" y="33"/>
                </a:lnTo>
                <a:lnTo>
                  <a:pt x="2100" y="0"/>
                </a:lnTo>
                <a:close/>
                <a:moveTo>
                  <a:pt x="2333" y="0"/>
                </a:moveTo>
                <a:lnTo>
                  <a:pt x="2466" y="0"/>
                </a:lnTo>
                <a:lnTo>
                  <a:pt x="2466" y="33"/>
                </a:lnTo>
                <a:lnTo>
                  <a:pt x="2333" y="33"/>
                </a:lnTo>
                <a:lnTo>
                  <a:pt x="2333" y="0"/>
                </a:lnTo>
                <a:close/>
                <a:moveTo>
                  <a:pt x="2566" y="0"/>
                </a:moveTo>
                <a:lnTo>
                  <a:pt x="2700" y="0"/>
                </a:lnTo>
                <a:lnTo>
                  <a:pt x="2700" y="33"/>
                </a:lnTo>
                <a:lnTo>
                  <a:pt x="2566" y="33"/>
                </a:lnTo>
                <a:lnTo>
                  <a:pt x="2566" y="0"/>
                </a:lnTo>
                <a:close/>
                <a:moveTo>
                  <a:pt x="2800" y="0"/>
                </a:moveTo>
                <a:lnTo>
                  <a:pt x="2933" y="0"/>
                </a:lnTo>
                <a:lnTo>
                  <a:pt x="2933" y="33"/>
                </a:lnTo>
                <a:lnTo>
                  <a:pt x="2800" y="33"/>
                </a:lnTo>
                <a:lnTo>
                  <a:pt x="2800" y="0"/>
                </a:lnTo>
                <a:close/>
                <a:moveTo>
                  <a:pt x="3033" y="0"/>
                </a:moveTo>
                <a:lnTo>
                  <a:pt x="3166" y="0"/>
                </a:lnTo>
                <a:lnTo>
                  <a:pt x="3166" y="33"/>
                </a:lnTo>
                <a:lnTo>
                  <a:pt x="3033" y="33"/>
                </a:lnTo>
                <a:lnTo>
                  <a:pt x="3033" y="0"/>
                </a:lnTo>
                <a:close/>
                <a:moveTo>
                  <a:pt x="3266" y="0"/>
                </a:moveTo>
                <a:lnTo>
                  <a:pt x="3400" y="0"/>
                </a:lnTo>
                <a:lnTo>
                  <a:pt x="3400" y="33"/>
                </a:lnTo>
                <a:lnTo>
                  <a:pt x="3266" y="33"/>
                </a:lnTo>
                <a:lnTo>
                  <a:pt x="3266" y="0"/>
                </a:lnTo>
                <a:close/>
                <a:moveTo>
                  <a:pt x="3500" y="0"/>
                </a:moveTo>
                <a:lnTo>
                  <a:pt x="3633" y="0"/>
                </a:lnTo>
                <a:lnTo>
                  <a:pt x="3633" y="33"/>
                </a:lnTo>
                <a:lnTo>
                  <a:pt x="3500" y="33"/>
                </a:lnTo>
                <a:lnTo>
                  <a:pt x="3500" y="0"/>
                </a:lnTo>
                <a:close/>
                <a:moveTo>
                  <a:pt x="3733" y="0"/>
                </a:moveTo>
                <a:lnTo>
                  <a:pt x="3866" y="0"/>
                </a:lnTo>
                <a:lnTo>
                  <a:pt x="3866" y="33"/>
                </a:lnTo>
                <a:lnTo>
                  <a:pt x="3733" y="33"/>
                </a:lnTo>
                <a:lnTo>
                  <a:pt x="3733" y="0"/>
                </a:lnTo>
                <a:close/>
                <a:moveTo>
                  <a:pt x="3966" y="0"/>
                </a:moveTo>
                <a:lnTo>
                  <a:pt x="4100" y="0"/>
                </a:lnTo>
                <a:lnTo>
                  <a:pt x="4100" y="33"/>
                </a:lnTo>
                <a:lnTo>
                  <a:pt x="3966" y="33"/>
                </a:lnTo>
                <a:lnTo>
                  <a:pt x="3966" y="0"/>
                </a:lnTo>
                <a:close/>
                <a:moveTo>
                  <a:pt x="4200" y="0"/>
                </a:moveTo>
                <a:lnTo>
                  <a:pt x="4333" y="0"/>
                </a:lnTo>
                <a:lnTo>
                  <a:pt x="4333" y="33"/>
                </a:lnTo>
                <a:lnTo>
                  <a:pt x="4200" y="33"/>
                </a:lnTo>
                <a:lnTo>
                  <a:pt x="4200" y="0"/>
                </a:lnTo>
                <a:close/>
                <a:moveTo>
                  <a:pt x="4433" y="0"/>
                </a:moveTo>
                <a:lnTo>
                  <a:pt x="4566" y="0"/>
                </a:lnTo>
                <a:lnTo>
                  <a:pt x="4566" y="33"/>
                </a:lnTo>
                <a:lnTo>
                  <a:pt x="4433" y="33"/>
                </a:lnTo>
                <a:lnTo>
                  <a:pt x="4433" y="0"/>
                </a:lnTo>
                <a:close/>
                <a:moveTo>
                  <a:pt x="4666" y="0"/>
                </a:moveTo>
                <a:lnTo>
                  <a:pt x="4800" y="0"/>
                </a:lnTo>
                <a:lnTo>
                  <a:pt x="4800" y="33"/>
                </a:lnTo>
                <a:lnTo>
                  <a:pt x="4666" y="33"/>
                </a:lnTo>
                <a:lnTo>
                  <a:pt x="4666" y="0"/>
                </a:lnTo>
                <a:close/>
                <a:moveTo>
                  <a:pt x="4900" y="0"/>
                </a:moveTo>
                <a:lnTo>
                  <a:pt x="5033" y="0"/>
                </a:lnTo>
                <a:lnTo>
                  <a:pt x="5033" y="33"/>
                </a:lnTo>
                <a:lnTo>
                  <a:pt x="4900" y="33"/>
                </a:lnTo>
                <a:lnTo>
                  <a:pt x="4900" y="0"/>
                </a:lnTo>
                <a:close/>
                <a:moveTo>
                  <a:pt x="5133" y="0"/>
                </a:moveTo>
                <a:lnTo>
                  <a:pt x="5266" y="0"/>
                </a:lnTo>
                <a:lnTo>
                  <a:pt x="5266" y="33"/>
                </a:lnTo>
                <a:lnTo>
                  <a:pt x="5133" y="33"/>
                </a:lnTo>
                <a:lnTo>
                  <a:pt x="5133" y="0"/>
                </a:lnTo>
                <a:close/>
                <a:moveTo>
                  <a:pt x="5366" y="0"/>
                </a:moveTo>
                <a:lnTo>
                  <a:pt x="5487" y="0"/>
                </a:lnTo>
                <a:cubicBezTo>
                  <a:pt x="5496" y="0"/>
                  <a:pt x="5504" y="7"/>
                  <a:pt x="5504" y="16"/>
                </a:cubicBezTo>
                <a:lnTo>
                  <a:pt x="5504" y="29"/>
                </a:lnTo>
                <a:lnTo>
                  <a:pt x="5470" y="29"/>
                </a:lnTo>
                <a:lnTo>
                  <a:pt x="5470" y="16"/>
                </a:lnTo>
                <a:lnTo>
                  <a:pt x="5487" y="33"/>
                </a:lnTo>
                <a:lnTo>
                  <a:pt x="5366" y="33"/>
                </a:lnTo>
                <a:lnTo>
                  <a:pt x="5366" y="0"/>
                </a:lnTo>
                <a:close/>
                <a:moveTo>
                  <a:pt x="5504" y="129"/>
                </a:moveTo>
                <a:lnTo>
                  <a:pt x="5504" y="262"/>
                </a:lnTo>
                <a:lnTo>
                  <a:pt x="5470" y="262"/>
                </a:lnTo>
                <a:lnTo>
                  <a:pt x="5470" y="129"/>
                </a:lnTo>
                <a:lnTo>
                  <a:pt x="5504" y="129"/>
                </a:lnTo>
                <a:close/>
                <a:moveTo>
                  <a:pt x="5504" y="362"/>
                </a:moveTo>
                <a:lnTo>
                  <a:pt x="5504" y="496"/>
                </a:lnTo>
                <a:lnTo>
                  <a:pt x="5470" y="496"/>
                </a:lnTo>
                <a:lnTo>
                  <a:pt x="5470" y="362"/>
                </a:lnTo>
                <a:lnTo>
                  <a:pt x="5504" y="362"/>
                </a:lnTo>
                <a:close/>
                <a:moveTo>
                  <a:pt x="5504" y="596"/>
                </a:moveTo>
                <a:lnTo>
                  <a:pt x="5504" y="729"/>
                </a:lnTo>
                <a:lnTo>
                  <a:pt x="5470" y="729"/>
                </a:lnTo>
                <a:lnTo>
                  <a:pt x="5470" y="596"/>
                </a:lnTo>
                <a:lnTo>
                  <a:pt x="5504" y="596"/>
                </a:lnTo>
                <a:close/>
                <a:moveTo>
                  <a:pt x="5504" y="829"/>
                </a:moveTo>
                <a:lnTo>
                  <a:pt x="5504" y="962"/>
                </a:lnTo>
                <a:lnTo>
                  <a:pt x="5470" y="962"/>
                </a:lnTo>
                <a:lnTo>
                  <a:pt x="5470" y="829"/>
                </a:lnTo>
                <a:lnTo>
                  <a:pt x="5504" y="829"/>
                </a:lnTo>
                <a:close/>
                <a:moveTo>
                  <a:pt x="5504" y="1062"/>
                </a:moveTo>
                <a:lnTo>
                  <a:pt x="5504" y="1196"/>
                </a:lnTo>
                <a:lnTo>
                  <a:pt x="5470" y="1196"/>
                </a:lnTo>
                <a:lnTo>
                  <a:pt x="5470" y="1062"/>
                </a:lnTo>
                <a:lnTo>
                  <a:pt x="5504" y="1062"/>
                </a:lnTo>
                <a:close/>
                <a:moveTo>
                  <a:pt x="5504" y="1296"/>
                </a:moveTo>
                <a:lnTo>
                  <a:pt x="5504" y="1429"/>
                </a:lnTo>
                <a:lnTo>
                  <a:pt x="5470" y="1429"/>
                </a:lnTo>
                <a:lnTo>
                  <a:pt x="5470" y="1296"/>
                </a:lnTo>
                <a:lnTo>
                  <a:pt x="5504" y="1296"/>
                </a:lnTo>
                <a:close/>
                <a:moveTo>
                  <a:pt x="5504" y="1529"/>
                </a:moveTo>
                <a:lnTo>
                  <a:pt x="5504" y="1662"/>
                </a:lnTo>
                <a:lnTo>
                  <a:pt x="5470" y="1662"/>
                </a:lnTo>
                <a:lnTo>
                  <a:pt x="5470" y="1529"/>
                </a:lnTo>
                <a:lnTo>
                  <a:pt x="5504" y="1529"/>
                </a:lnTo>
                <a:close/>
                <a:moveTo>
                  <a:pt x="5504" y="1762"/>
                </a:moveTo>
                <a:lnTo>
                  <a:pt x="5504" y="1896"/>
                </a:lnTo>
                <a:lnTo>
                  <a:pt x="5470" y="1896"/>
                </a:lnTo>
                <a:lnTo>
                  <a:pt x="5470" y="1762"/>
                </a:lnTo>
                <a:lnTo>
                  <a:pt x="5504" y="1762"/>
                </a:lnTo>
                <a:close/>
                <a:moveTo>
                  <a:pt x="5504" y="1996"/>
                </a:moveTo>
                <a:lnTo>
                  <a:pt x="5504" y="2129"/>
                </a:lnTo>
                <a:lnTo>
                  <a:pt x="5470" y="2129"/>
                </a:lnTo>
                <a:lnTo>
                  <a:pt x="5470" y="1996"/>
                </a:lnTo>
                <a:lnTo>
                  <a:pt x="5504" y="1996"/>
                </a:lnTo>
                <a:close/>
                <a:moveTo>
                  <a:pt x="5504" y="2229"/>
                </a:moveTo>
                <a:lnTo>
                  <a:pt x="5504" y="2362"/>
                </a:lnTo>
                <a:lnTo>
                  <a:pt x="5470" y="2362"/>
                </a:lnTo>
                <a:lnTo>
                  <a:pt x="5470" y="2229"/>
                </a:lnTo>
                <a:lnTo>
                  <a:pt x="5504" y="2229"/>
                </a:lnTo>
                <a:close/>
                <a:moveTo>
                  <a:pt x="5504" y="2462"/>
                </a:moveTo>
                <a:lnTo>
                  <a:pt x="5504" y="2596"/>
                </a:lnTo>
                <a:lnTo>
                  <a:pt x="5470" y="2596"/>
                </a:lnTo>
                <a:lnTo>
                  <a:pt x="5470" y="2462"/>
                </a:lnTo>
                <a:lnTo>
                  <a:pt x="5504" y="2462"/>
                </a:lnTo>
                <a:close/>
                <a:moveTo>
                  <a:pt x="5504" y="2696"/>
                </a:moveTo>
                <a:lnTo>
                  <a:pt x="5504" y="2829"/>
                </a:lnTo>
                <a:lnTo>
                  <a:pt x="5470" y="2829"/>
                </a:lnTo>
                <a:lnTo>
                  <a:pt x="5470" y="2696"/>
                </a:lnTo>
                <a:lnTo>
                  <a:pt x="5504" y="2696"/>
                </a:lnTo>
                <a:close/>
                <a:moveTo>
                  <a:pt x="5504" y="2929"/>
                </a:moveTo>
                <a:lnTo>
                  <a:pt x="5504" y="3062"/>
                </a:lnTo>
                <a:lnTo>
                  <a:pt x="5470" y="3062"/>
                </a:lnTo>
                <a:lnTo>
                  <a:pt x="5470" y="2929"/>
                </a:lnTo>
                <a:lnTo>
                  <a:pt x="5504" y="2929"/>
                </a:lnTo>
                <a:close/>
                <a:moveTo>
                  <a:pt x="5504" y="3162"/>
                </a:moveTo>
                <a:lnTo>
                  <a:pt x="5504" y="3296"/>
                </a:lnTo>
                <a:lnTo>
                  <a:pt x="5470" y="3296"/>
                </a:lnTo>
                <a:lnTo>
                  <a:pt x="5470" y="3162"/>
                </a:lnTo>
                <a:lnTo>
                  <a:pt x="5504" y="3162"/>
                </a:lnTo>
                <a:close/>
                <a:moveTo>
                  <a:pt x="5504" y="3396"/>
                </a:moveTo>
                <a:lnTo>
                  <a:pt x="5504" y="3529"/>
                </a:lnTo>
                <a:lnTo>
                  <a:pt x="5470" y="3529"/>
                </a:lnTo>
                <a:lnTo>
                  <a:pt x="5470" y="3396"/>
                </a:lnTo>
                <a:lnTo>
                  <a:pt x="5504" y="3396"/>
                </a:lnTo>
                <a:close/>
                <a:moveTo>
                  <a:pt x="5504" y="3629"/>
                </a:moveTo>
                <a:lnTo>
                  <a:pt x="5504" y="3762"/>
                </a:lnTo>
                <a:lnTo>
                  <a:pt x="5470" y="3762"/>
                </a:lnTo>
                <a:lnTo>
                  <a:pt x="5470" y="3629"/>
                </a:lnTo>
                <a:lnTo>
                  <a:pt x="5504" y="3629"/>
                </a:lnTo>
                <a:close/>
                <a:moveTo>
                  <a:pt x="5504" y="3862"/>
                </a:moveTo>
                <a:lnTo>
                  <a:pt x="5504" y="3996"/>
                </a:lnTo>
                <a:lnTo>
                  <a:pt x="5470" y="3996"/>
                </a:lnTo>
                <a:lnTo>
                  <a:pt x="5470" y="3862"/>
                </a:lnTo>
                <a:lnTo>
                  <a:pt x="5504" y="3862"/>
                </a:lnTo>
                <a:close/>
                <a:moveTo>
                  <a:pt x="5504" y="4096"/>
                </a:moveTo>
                <a:lnTo>
                  <a:pt x="5504" y="4229"/>
                </a:lnTo>
                <a:lnTo>
                  <a:pt x="5470" y="4229"/>
                </a:lnTo>
                <a:lnTo>
                  <a:pt x="5470" y="4096"/>
                </a:lnTo>
                <a:lnTo>
                  <a:pt x="5504" y="4096"/>
                </a:lnTo>
                <a:close/>
                <a:moveTo>
                  <a:pt x="5504" y="4329"/>
                </a:moveTo>
                <a:lnTo>
                  <a:pt x="5504" y="4462"/>
                </a:lnTo>
                <a:lnTo>
                  <a:pt x="5470" y="4462"/>
                </a:lnTo>
                <a:lnTo>
                  <a:pt x="5470" y="4329"/>
                </a:lnTo>
                <a:lnTo>
                  <a:pt x="5504" y="4329"/>
                </a:lnTo>
                <a:close/>
                <a:moveTo>
                  <a:pt x="5504" y="4562"/>
                </a:moveTo>
                <a:lnTo>
                  <a:pt x="5504" y="4696"/>
                </a:lnTo>
                <a:lnTo>
                  <a:pt x="5470" y="4696"/>
                </a:lnTo>
                <a:lnTo>
                  <a:pt x="5470" y="4562"/>
                </a:lnTo>
                <a:lnTo>
                  <a:pt x="5504" y="4562"/>
                </a:lnTo>
                <a:close/>
                <a:moveTo>
                  <a:pt x="5504" y="4796"/>
                </a:moveTo>
                <a:lnTo>
                  <a:pt x="5504" y="4929"/>
                </a:lnTo>
                <a:lnTo>
                  <a:pt x="5470" y="4929"/>
                </a:lnTo>
                <a:lnTo>
                  <a:pt x="5470" y="4796"/>
                </a:lnTo>
                <a:lnTo>
                  <a:pt x="5504" y="4796"/>
                </a:lnTo>
                <a:close/>
              </a:path>
            </a:pathLst>
          </a:custGeom>
          <a:solidFill>
            <a:srgbClr val="C0C0C0"/>
          </a:solidFill>
          <a:ln w="1" cap="flat">
            <a:solidFill>
              <a:srgbClr val="C0C0C0"/>
            </a:solidFill>
            <a:prstDash val="solid"/>
            <a:bevel/>
            <a:headEnd/>
            <a:tailEnd/>
          </a:ln>
        </p:spPr>
        <p:txBody>
          <a:bodyPr/>
          <a:lstStyle/>
          <a:p>
            <a:endParaRPr lang="pt-BR" dirty="0"/>
          </a:p>
        </p:txBody>
      </p:sp>
      <p:sp>
        <p:nvSpPr>
          <p:cNvPr id="74" name="Rectangle 46">
            <a:extLst>
              <a:ext uri="{FF2B5EF4-FFF2-40B4-BE49-F238E27FC236}">
                <a16:creationId xmlns:a16="http://schemas.microsoft.com/office/drawing/2014/main" id="{472A2482-01A1-48DF-9E87-AFE4B120FBA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76853" y="4656043"/>
            <a:ext cx="314325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1000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5" name="Freeform 47">
            <a:extLst>
              <a:ext uri="{FF2B5EF4-FFF2-40B4-BE49-F238E27FC236}">
                <a16:creationId xmlns:a16="http://schemas.microsoft.com/office/drawing/2014/main" id="{D31373AD-C4CC-4200-A800-9DDA91683B8C}"/>
              </a:ext>
            </a:extLst>
          </p:cNvPr>
          <p:cNvSpPr>
            <a:spLocks noEditPoints="1"/>
          </p:cNvSpPr>
          <p:nvPr/>
        </p:nvSpPr>
        <p:spPr bwMode="auto">
          <a:xfrm>
            <a:off x="7173453" y="2898681"/>
            <a:ext cx="2005013" cy="1685925"/>
          </a:xfrm>
          <a:custGeom>
            <a:avLst/>
            <a:gdLst>
              <a:gd name="T0" fmla="*/ 44450 w 1263"/>
              <a:gd name="T1" fmla="*/ 1654175 h 1062"/>
              <a:gd name="T2" fmla="*/ 63500 w 1263"/>
              <a:gd name="T3" fmla="*/ 1622425 h 1062"/>
              <a:gd name="T4" fmla="*/ 71437 w 1263"/>
              <a:gd name="T5" fmla="*/ 1631950 h 1062"/>
              <a:gd name="T6" fmla="*/ 165100 w 1263"/>
              <a:gd name="T7" fmla="*/ 1538288 h 1062"/>
              <a:gd name="T8" fmla="*/ 128587 w 1263"/>
              <a:gd name="T9" fmla="*/ 1568450 h 1062"/>
              <a:gd name="T10" fmla="*/ 238125 w 1263"/>
              <a:gd name="T11" fmla="*/ 1492250 h 1062"/>
              <a:gd name="T12" fmla="*/ 257175 w 1263"/>
              <a:gd name="T13" fmla="*/ 1460500 h 1062"/>
              <a:gd name="T14" fmla="*/ 265112 w 1263"/>
              <a:gd name="T15" fmla="*/ 1468438 h 1062"/>
              <a:gd name="T16" fmla="*/ 358775 w 1263"/>
              <a:gd name="T17" fmla="*/ 1374775 h 1062"/>
              <a:gd name="T18" fmla="*/ 320675 w 1263"/>
              <a:gd name="T19" fmla="*/ 1406525 h 1062"/>
              <a:gd name="T20" fmla="*/ 431800 w 1263"/>
              <a:gd name="T21" fmla="*/ 1330325 h 1062"/>
              <a:gd name="T22" fmla="*/ 450850 w 1263"/>
              <a:gd name="T23" fmla="*/ 1298575 h 1062"/>
              <a:gd name="T24" fmla="*/ 458787 w 1263"/>
              <a:gd name="T25" fmla="*/ 1306513 h 1062"/>
              <a:gd name="T26" fmla="*/ 550862 w 1263"/>
              <a:gd name="T27" fmla="*/ 1212850 h 1062"/>
              <a:gd name="T28" fmla="*/ 514350 w 1263"/>
              <a:gd name="T29" fmla="*/ 1244600 h 1062"/>
              <a:gd name="T30" fmla="*/ 623887 w 1263"/>
              <a:gd name="T31" fmla="*/ 1168400 h 1062"/>
              <a:gd name="T32" fmla="*/ 642937 w 1263"/>
              <a:gd name="T33" fmla="*/ 1136650 h 1062"/>
              <a:gd name="T34" fmla="*/ 652462 w 1263"/>
              <a:gd name="T35" fmla="*/ 1144588 h 1062"/>
              <a:gd name="T36" fmla="*/ 744537 w 1263"/>
              <a:gd name="T37" fmla="*/ 1050925 h 1062"/>
              <a:gd name="T38" fmla="*/ 708025 w 1263"/>
              <a:gd name="T39" fmla="*/ 1082675 h 1062"/>
              <a:gd name="T40" fmla="*/ 817562 w 1263"/>
              <a:gd name="T41" fmla="*/ 1004888 h 1062"/>
              <a:gd name="T42" fmla="*/ 836612 w 1263"/>
              <a:gd name="T43" fmla="*/ 974725 h 1062"/>
              <a:gd name="T44" fmla="*/ 844550 w 1263"/>
              <a:gd name="T45" fmla="*/ 982663 h 1062"/>
              <a:gd name="T46" fmla="*/ 938212 w 1263"/>
              <a:gd name="T47" fmla="*/ 889000 h 1062"/>
              <a:gd name="T48" fmla="*/ 901700 w 1263"/>
              <a:gd name="T49" fmla="*/ 920750 h 1062"/>
              <a:gd name="T50" fmla="*/ 1011237 w 1263"/>
              <a:gd name="T51" fmla="*/ 842963 h 1062"/>
              <a:gd name="T52" fmla="*/ 1030287 w 1263"/>
              <a:gd name="T53" fmla="*/ 811213 h 1062"/>
              <a:gd name="T54" fmla="*/ 1038225 w 1263"/>
              <a:gd name="T55" fmla="*/ 820738 h 1062"/>
              <a:gd name="T56" fmla="*/ 1131887 w 1263"/>
              <a:gd name="T57" fmla="*/ 727075 h 1062"/>
              <a:gd name="T58" fmla="*/ 1095375 w 1263"/>
              <a:gd name="T59" fmla="*/ 757238 h 1062"/>
              <a:gd name="T60" fmla="*/ 1204912 w 1263"/>
              <a:gd name="T61" fmla="*/ 681038 h 1062"/>
              <a:gd name="T62" fmla="*/ 1223962 w 1263"/>
              <a:gd name="T63" fmla="*/ 649288 h 1062"/>
              <a:gd name="T64" fmla="*/ 1231900 w 1263"/>
              <a:gd name="T65" fmla="*/ 658813 h 1062"/>
              <a:gd name="T66" fmla="*/ 1325562 w 1263"/>
              <a:gd name="T67" fmla="*/ 565150 h 1062"/>
              <a:gd name="T68" fmla="*/ 1287462 w 1263"/>
              <a:gd name="T69" fmla="*/ 595313 h 1062"/>
              <a:gd name="T70" fmla="*/ 1397000 w 1263"/>
              <a:gd name="T71" fmla="*/ 519113 h 1062"/>
              <a:gd name="T72" fmla="*/ 1416050 w 1263"/>
              <a:gd name="T73" fmla="*/ 487363 h 1062"/>
              <a:gd name="T74" fmla="*/ 1425575 w 1263"/>
              <a:gd name="T75" fmla="*/ 496888 h 1062"/>
              <a:gd name="T76" fmla="*/ 1517650 w 1263"/>
              <a:gd name="T77" fmla="*/ 401638 h 1062"/>
              <a:gd name="T78" fmla="*/ 1481137 w 1263"/>
              <a:gd name="T79" fmla="*/ 433388 h 1062"/>
              <a:gd name="T80" fmla="*/ 1590675 w 1263"/>
              <a:gd name="T81" fmla="*/ 357188 h 1062"/>
              <a:gd name="T82" fmla="*/ 1609725 w 1263"/>
              <a:gd name="T83" fmla="*/ 325438 h 1062"/>
              <a:gd name="T84" fmla="*/ 1619250 w 1263"/>
              <a:gd name="T85" fmla="*/ 333375 h 1062"/>
              <a:gd name="T86" fmla="*/ 1711325 w 1263"/>
              <a:gd name="T87" fmla="*/ 241300 h 1062"/>
              <a:gd name="T88" fmla="*/ 1674812 w 1263"/>
              <a:gd name="T89" fmla="*/ 271463 h 1062"/>
              <a:gd name="T90" fmla="*/ 1784350 w 1263"/>
              <a:gd name="T91" fmla="*/ 195263 h 1062"/>
              <a:gd name="T92" fmla="*/ 1803400 w 1263"/>
              <a:gd name="T93" fmla="*/ 163513 h 1062"/>
              <a:gd name="T94" fmla="*/ 1811337 w 1263"/>
              <a:gd name="T95" fmla="*/ 171450 h 1062"/>
              <a:gd name="T96" fmla="*/ 1905000 w 1263"/>
              <a:gd name="T97" fmla="*/ 77788 h 1062"/>
              <a:gd name="T98" fmla="*/ 1868487 w 1263"/>
              <a:gd name="T99" fmla="*/ 109538 h 1062"/>
              <a:gd name="T100" fmla="*/ 1978025 w 1263"/>
              <a:gd name="T101" fmla="*/ 31750 h 1062"/>
              <a:gd name="T102" fmla="*/ 1997075 w 1263"/>
              <a:gd name="T103" fmla="*/ 1588 h 1062"/>
              <a:gd name="T104" fmla="*/ 2005012 w 1263"/>
              <a:gd name="T105" fmla="*/ 9525 h 1062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1263" h="1062">
                <a:moveTo>
                  <a:pt x="0" y="1056"/>
                </a:moveTo>
                <a:lnTo>
                  <a:pt x="23" y="1037"/>
                </a:lnTo>
                <a:lnTo>
                  <a:pt x="28" y="1042"/>
                </a:lnTo>
                <a:lnTo>
                  <a:pt x="5" y="1062"/>
                </a:lnTo>
                <a:lnTo>
                  <a:pt x="0" y="1056"/>
                </a:lnTo>
                <a:close/>
                <a:moveTo>
                  <a:pt x="40" y="1022"/>
                </a:moveTo>
                <a:lnTo>
                  <a:pt x="63" y="1003"/>
                </a:lnTo>
                <a:lnTo>
                  <a:pt x="69" y="1008"/>
                </a:lnTo>
                <a:lnTo>
                  <a:pt x="45" y="1028"/>
                </a:lnTo>
                <a:lnTo>
                  <a:pt x="40" y="1022"/>
                </a:lnTo>
                <a:close/>
                <a:moveTo>
                  <a:pt x="81" y="988"/>
                </a:moveTo>
                <a:lnTo>
                  <a:pt x="104" y="969"/>
                </a:lnTo>
                <a:lnTo>
                  <a:pt x="109" y="974"/>
                </a:lnTo>
                <a:lnTo>
                  <a:pt x="86" y="994"/>
                </a:lnTo>
                <a:lnTo>
                  <a:pt x="81" y="988"/>
                </a:lnTo>
                <a:close/>
                <a:moveTo>
                  <a:pt x="121" y="954"/>
                </a:moveTo>
                <a:lnTo>
                  <a:pt x="144" y="935"/>
                </a:lnTo>
                <a:lnTo>
                  <a:pt x="150" y="940"/>
                </a:lnTo>
                <a:lnTo>
                  <a:pt x="126" y="960"/>
                </a:lnTo>
                <a:lnTo>
                  <a:pt x="121" y="954"/>
                </a:lnTo>
                <a:close/>
                <a:moveTo>
                  <a:pt x="162" y="920"/>
                </a:moveTo>
                <a:lnTo>
                  <a:pt x="185" y="901"/>
                </a:lnTo>
                <a:lnTo>
                  <a:pt x="190" y="906"/>
                </a:lnTo>
                <a:lnTo>
                  <a:pt x="167" y="925"/>
                </a:lnTo>
                <a:lnTo>
                  <a:pt x="162" y="920"/>
                </a:lnTo>
                <a:close/>
                <a:moveTo>
                  <a:pt x="202" y="886"/>
                </a:moveTo>
                <a:lnTo>
                  <a:pt x="226" y="866"/>
                </a:lnTo>
                <a:lnTo>
                  <a:pt x="231" y="872"/>
                </a:lnTo>
                <a:lnTo>
                  <a:pt x="208" y="891"/>
                </a:lnTo>
                <a:lnTo>
                  <a:pt x="202" y="886"/>
                </a:lnTo>
                <a:close/>
                <a:moveTo>
                  <a:pt x="243" y="852"/>
                </a:moveTo>
                <a:lnTo>
                  <a:pt x="266" y="832"/>
                </a:lnTo>
                <a:lnTo>
                  <a:pt x="272" y="838"/>
                </a:lnTo>
                <a:lnTo>
                  <a:pt x="248" y="857"/>
                </a:lnTo>
                <a:lnTo>
                  <a:pt x="243" y="852"/>
                </a:lnTo>
                <a:close/>
                <a:moveTo>
                  <a:pt x="284" y="818"/>
                </a:moveTo>
                <a:lnTo>
                  <a:pt x="307" y="799"/>
                </a:lnTo>
                <a:lnTo>
                  <a:pt x="312" y="804"/>
                </a:lnTo>
                <a:lnTo>
                  <a:pt x="289" y="823"/>
                </a:lnTo>
                <a:lnTo>
                  <a:pt x="284" y="818"/>
                </a:lnTo>
                <a:close/>
                <a:moveTo>
                  <a:pt x="324" y="784"/>
                </a:moveTo>
                <a:lnTo>
                  <a:pt x="347" y="764"/>
                </a:lnTo>
                <a:lnTo>
                  <a:pt x="353" y="770"/>
                </a:lnTo>
                <a:lnTo>
                  <a:pt x="329" y="789"/>
                </a:lnTo>
                <a:lnTo>
                  <a:pt x="324" y="784"/>
                </a:lnTo>
                <a:close/>
                <a:moveTo>
                  <a:pt x="365" y="750"/>
                </a:moveTo>
                <a:lnTo>
                  <a:pt x="388" y="730"/>
                </a:lnTo>
                <a:lnTo>
                  <a:pt x="393" y="736"/>
                </a:lnTo>
                <a:lnTo>
                  <a:pt x="370" y="755"/>
                </a:lnTo>
                <a:lnTo>
                  <a:pt x="365" y="750"/>
                </a:lnTo>
                <a:close/>
                <a:moveTo>
                  <a:pt x="405" y="716"/>
                </a:moveTo>
                <a:lnTo>
                  <a:pt x="429" y="696"/>
                </a:lnTo>
                <a:lnTo>
                  <a:pt x="434" y="702"/>
                </a:lnTo>
                <a:lnTo>
                  <a:pt x="411" y="721"/>
                </a:lnTo>
                <a:lnTo>
                  <a:pt x="405" y="716"/>
                </a:lnTo>
                <a:close/>
                <a:moveTo>
                  <a:pt x="446" y="682"/>
                </a:moveTo>
                <a:lnTo>
                  <a:pt x="469" y="662"/>
                </a:lnTo>
                <a:lnTo>
                  <a:pt x="474" y="668"/>
                </a:lnTo>
                <a:lnTo>
                  <a:pt x="451" y="687"/>
                </a:lnTo>
                <a:lnTo>
                  <a:pt x="446" y="682"/>
                </a:lnTo>
                <a:close/>
                <a:moveTo>
                  <a:pt x="487" y="648"/>
                </a:moveTo>
                <a:lnTo>
                  <a:pt x="510" y="628"/>
                </a:lnTo>
                <a:lnTo>
                  <a:pt x="515" y="633"/>
                </a:lnTo>
                <a:lnTo>
                  <a:pt x="492" y="653"/>
                </a:lnTo>
                <a:lnTo>
                  <a:pt x="487" y="648"/>
                </a:lnTo>
                <a:close/>
                <a:moveTo>
                  <a:pt x="527" y="614"/>
                </a:moveTo>
                <a:lnTo>
                  <a:pt x="550" y="594"/>
                </a:lnTo>
                <a:lnTo>
                  <a:pt x="556" y="600"/>
                </a:lnTo>
                <a:lnTo>
                  <a:pt x="532" y="619"/>
                </a:lnTo>
                <a:lnTo>
                  <a:pt x="527" y="614"/>
                </a:lnTo>
                <a:close/>
                <a:moveTo>
                  <a:pt x="568" y="580"/>
                </a:moveTo>
                <a:lnTo>
                  <a:pt x="591" y="560"/>
                </a:lnTo>
                <a:lnTo>
                  <a:pt x="596" y="566"/>
                </a:lnTo>
                <a:lnTo>
                  <a:pt x="573" y="585"/>
                </a:lnTo>
                <a:lnTo>
                  <a:pt x="568" y="580"/>
                </a:lnTo>
                <a:close/>
                <a:moveTo>
                  <a:pt x="608" y="546"/>
                </a:moveTo>
                <a:lnTo>
                  <a:pt x="631" y="526"/>
                </a:lnTo>
                <a:lnTo>
                  <a:pt x="637" y="531"/>
                </a:lnTo>
                <a:lnTo>
                  <a:pt x="614" y="551"/>
                </a:lnTo>
                <a:lnTo>
                  <a:pt x="608" y="546"/>
                </a:lnTo>
                <a:close/>
                <a:moveTo>
                  <a:pt x="649" y="511"/>
                </a:moveTo>
                <a:lnTo>
                  <a:pt x="672" y="492"/>
                </a:lnTo>
                <a:lnTo>
                  <a:pt x="677" y="497"/>
                </a:lnTo>
                <a:lnTo>
                  <a:pt x="654" y="517"/>
                </a:lnTo>
                <a:lnTo>
                  <a:pt x="649" y="511"/>
                </a:lnTo>
                <a:close/>
                <a:moveTo>
                  <a:pt x="690" y="477"/>
                </a:moveTo>
                <a:lnTo>
                  <a:pt x="713" y="458"/>
                </a:lnTo>
                <a:lnTo>
                  <a:pt x="718" y="463"/>
                </a:lnTo>
                <a:lnTo>
                  <a:pt x="695" y="483"/>
                </a:lnTo>
                <a:lnTo>
                  <a:pt x="690" y="477"/>
                </a:lnTo>
                <a:close/>
                <a:moveTo>
                  <a:pt x="730" y="443"/>
                </a:moveTo>
                <a:lnTo>
                  <a:pt x="753" y="424"/>
                </a:lnTo>
                <a:lnTo>
                  <a:pt x="759" y="429"/>
                </a:lnTo>
                <a:lnTo>
                  <a:pt x="735" y="449"/>
                </a:lnTo>
                <a:lnTo>
                  <a:pt x="730" y="443"/>
                </a:lnTo>
                <a:close/>
                <a:moveTo>
                  <a:pt x="771" y="409"/>
                </a:moveTo>
                <a:lnTo>
                  <a:pt x="794" y="390"/>
                </a:lnTo>
                <a:lnTo>
                  <a:pt x="799" y="395"/>
                </a:lnTo>
                <a:lnTo>
                  <a:pt x="776" y="415"/>
                </a:lnTo>
                <a:lnTo>
                  <a:pt x="771" y="409"/>
                </a:lnTo>
                <a:close/>
                <a:moveTo>
                  <a:pt x="811" y="375"/>
                </a:moveTo>
                <a:lnTo>
                  <a:pt x="835" y="356"/>
                </a:lnTo>
                <a:lnTo>
                  <a:pt x="840" y="361"/>
                </a:lnTo>
                <a:lnTo>
                  <a:pt x="816" y="381"/>
                </a:lnTo>
                <a:lnTo>
                  <a:pt x="811" y="375"/>
                </a:lnTo>
                <a:close/>
                <a:moveTo>
                  <a:pt x="852" y="341"/>
                </a:moveTo>
                <a:lnTo>
                  <a:pt x="875" y="322"/>
                </a:lnTo>
                <a:lnTo>
                  <a:pt x="880" y="327"/>
                </a:lnTo>
                <a:lnTo>
                  <a:pt x="857" y="347"/>
                </a:lnTo>
                <a:lnTo>
                  <a:pt x="852" y="341"/>
                </a:lnTo>
                <a:close/>
                <a:moveTo>
                  <a:pt x="892" y="307"/>
                </a:moveTo>
                <a:lnTo>
                  <a:pt x="916" y="288"/>
                </a:lnTo>
                <a:lnTo>
                  <a:pt x="921" y="293"/>
                </a:lnTo>
                <a:lnTo>
                  <a:pt x="898" y="313"/>
                </a:lnTo>
                <a:lnTo>
                  <a:pt x="892" y="307"/>
                </a:lnTo>
                <a:close/>
                <a:moveTo>
                  <a:pt x="933" y="273"/>
                </a:moveTo>
                <a:lnTo>
                  <a:pt x="956" y="253"/>
                </a:lnTo>
                <a:lnTo>
                  <a:pt x="962" y="259"/>
                </a:lnTo>
                <a:lnTo>
                  <a:pt x="938" y="278"/>
                </a:lnTo>
                <a:lnTo>
                  <a:pt x="933" y="273"/>
                </a:lnTo>
                <a:close/>
                <a:moveTo>
                  <a:pt x="974" y="239"/>
                </a:moveTo>
                <a:lnTo>
                  <a:pt x="997" y="219"/>
                </a:lnTo>
                <a:lnTo>
                  <a:pt x="1002" y="225"/>
                </a:lnTo>
                <a:lnTo>
                  <a:pt x="979" y="244"/>
                </a:lnTo>
                <a:lnTo>
                  <a:pt x="974" y="239"/>
                </a:lnTo>
                <a:close/>
                <a:moveTo>
                  <a:pt x="1014" y="205"/>
                </a:moveTo>
                <a:lnTo>
                  <a:pt x="1037" y="186"/>
                </a:lnTo>
                <a:lnTo>
                  <a:pt x="1043" y="191"/>
                </a:lnTo>
                <a:lnTo>
                  <a:pt x="1020" y="210"/>
                </a:lnTo>
                <a:lnTo>
                  <a:pt x="1014" y="205"/>
                </a:lnTo>
                <a:close/>
                <a:moveTo>
                  <a:pt x="1055" y="171"/>
                </a:moveTo>
                <a:lnTo>
                  <a:pt x="1078" y="152"/>
                </a:lnTo>
                <a:lnTo>
                  <a:pt x="1083" y="157"/>
                </a:lnTo>
                <a:lnTo>
                  <a:pt x="1060" y="176"/>
                </a:lnTo>
                <a:lnTo>
                  <a:pt x="1055" y="171"/>
                </a:lnTo>
                <a:close/>
                <a:moveTo>
                  <a:pt x="1096" y="137"/>
                </a:moveTo>
                <a:lnTo>
                  <a:pt x="1119" y="117"/>
                </a:lnTo>
                <a:lnTo>
                  <a:pt x="1124" y="123"/>
                </a:lnTo>
                <a:lnTo>
                  <a:pt x="1101" y="142"/>
                </a:lnTo>
                <a:lnTo>
                  <a:pt x="1096" y="137"/>
                </a:lnTo>
                <a:close/>
                <a:moveTo>
                  <a:pt x="1136" y="103"/>
                </a:moveTo>
                <a:lnTo>
                  <a:pt x="1159" y="83"/>
                </a:lnTo>
                <a:lnTo>
                  <a:pt x="1164" y="89"/>
                </a:lnTo>
                <a:lnTo>
                  <a:pt x="1141" y="108"/>
                </a:lnTo>
                <a:lnTo>
                  <a:pt x="1136" y="103"/>
                </a:lnTo>
                <a:close/>
                <a:moveTo>
                  <a:pt x="1177" y="69"/>
                </a:moveTo>
                <a:lnTo>
                  <a:pt x="1200" y="49"/>
                </a:lnTo>
                <a:lnTo>
                  <a:pt x="1205" y="55"/>
                </a:lnTo>
                <a:lnTo>
                  <a:pt x="1182" y="74"/>
                </a:lnTo>
                <a:lnTo>
                  <a:pt x="1177" y="69"/>
                </a:lnTo>
                <a:close/>
                <a:moveTo>
                  <a:pt x="1217" y="35"/>
                </a:moveTo>
                <a:lnTo>
                  <a:pt x="1240" y="15"/>
                </a:lnTo>
                <a:lnTo>
                  <a:pt x="1246" y="20"/>
                </a:lnTo>
                <a:lnTo>
                  <a:pt x="1223" y="40"/>
                </a:lnTo>
                <a:lnTo>
                  <a:pt x="1217" y="35"/>
                </a:lnTo>
                <a:close/>
                <a:moveTo>
                  <a:pt x="1258" y="1"/>
                </a:moveTo>
                <a:lnTo>
                  <a:pt x="1258" y="0"/>
                </a:lnTo>
                <a:lnTo>
                  <a:pt x="1263" y="6"/>
                </a:lnTo>
                <a:lnTo>
                  <a:pt x="1258" y="1"/>
                </a:lnTo>
                <a:close/>
              </a:path>
            </a:pathLst>
          </a:custGeom>
          <a:solidFill>
            <a:srgbClr val="C0C0C0"/>
          </a:solidFill>
          <a:ln w="1" cap="flat">
            <a:solidFill>
              <a:srgbClr val="C0C0C0"/>
            </a:solidFill>
            <a:prstDash val="solid"/>
            <a:bevel/>
            <a:headEnd/>
            <a:tailEnd/>
          </a:ln>
        </p:spPr>
        <p:txBody>
          <a:bodyPr/>
          <a:lstStyle/>
          <a:p>
            <a:endParaRPr lang="pt-BR" dirty="0"/>
          </a:p>
        </p:txBody>
      </p:sp>
      <p:sp>
        <p:nvSpPr>
          <p:cNvPr id="76" name="Line 48">
            <a:extLst>
              <a:ext uri="{FF2B5EF4-FFF2-40B4-BE49-F238E27FC236}">
                <a16:creationId xmlns:a16="http://schemas.microsoft.com/office/drawing/2014/main" id="{2AD81AD0-C397-4175-B5C2-B07BD150E5BC}"/>
              </a:ext>
            </a:extLst>
          </p:cNvPr>
          <p:cNvSpPr>
            <a:spLocks noChangeShapeType="1"/>
          </p:cNvSpPr>
          <p:nvPr/>
        </p:nvSpPr>
        <p:spPr bwMode="auto">
          <a:xfrm>
            <a:off x="7127416" y="3727356"/>
            <a:ext cx="49212" cy="0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77" name="Rectangle 49">
            <a:extLst>
              <a:ext uri="{FF2B5EF4-FFF2-40B4-BE49-F238E27FC236}">
                <a16:creationId xmlns:a16="http://schemas.microsoft.com/office/drawing/2014/main" id="{4903D2FB-196E-40D0-A8B1-1A43910DE6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076741" y="4649693"/>
            <a:ext cx="234950" cy="16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>
              <a:defRPr/>
            </a:pPr>
            <a:r>
              <a:rPr lang="pt-BR" sz="11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500</a:t>
            </a:r>
            <a:endParaRPr lang="pt-BR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8" name="Line 50">
            <a:extLst>
              <a:ext uri="{FF2B5EF4-FFF2-40B4-BE49-F238E27FC236}">
                <a16:creationId xmlns:a16="http://schemas.microsoft.com/office/drawing/2014/main" id="{B54AA0B6-A491-4F25-9C63-1810BA5579B0}"/>
              </a:ext>
            </a:extLst>
          </p:cNvPr>
          <p:cNvSpPr>
            <a:spLocks noChangeShapeType="1"/>
          </p:cNvSpPr>
          <p:nvPr/>
        </p:nvSpPr>
        <p:spPr bwMode="auto">
          <a:xfrm>
            <a:off x="8225966" y="4589368"/>
            <a:ext cx="0" cy="46038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79" name="Line 51">
            <a:extLst>
              <a:ext uri="{FF2B5EF4-FFF2-40B4-BE49-F238E27FC236}">
                <a16:creationId xmlns:a16="http://schemas.microsoft.com/office/drawing/2014/main" id="{F7222602-2694-45D2-AA04-21FF5AA1704F}"/>
              </a:ext>
            </a:extLst>
          </p:cNvPr>
          <p:cNvSpPr>
            <a:spLocks noChangeShapeType="1"/>
          </p:cNvSpPr>
          <p:nvPr/>
        </p:nvSpPr>
        <p:spPr bwMode="auto">
          <a:xfrm>
            <a:off x="9175291" y="4589368"/>
            <a:ext cx="0" cy="46038"/>
          </a:xfrm>
          <a:prstGeom prst="line">
            <a:avLst/>
          </a:prstGeom>
          <a:noFill/>
          <a:ln w="8">
            <a:solidFill>
              <a:srgbClr val="C0C0C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80" name="Rectangle 52">
            <a:extLst>
              <a:ext uri="{FF2B5EF4-FFF2-40B4-BE49-F238E27FC236}">
                <a16:creationId xmlns:a16="http://schemas.microsoft.com/office/drawing/2014/main" id="{39393604-F477-403C-819E-40522EAF73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4028" y="1887443"/>
            <a:ext cx="3687762" cy="360000"/>
          </a:xfrm>
          <a:prstGeom prst="rect">
            <a:avLst/>
          </a:prstGeom>
          <a:solidFill>
            <a:srgbClr val="002060"/>
          </a:solidFill>
          <a:ln>
            <a:solidFill>
              <a:srgbClr val="669900"/>
            </a:solidFill>
          </a:ln>
          <a:extLst/>
        </p:spPr>
        <p:txBody>
          <a:bodyPr/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PREFERÊNCIA AO RISCO</a:t>
            </a:r>
            <a:endParaRPr lang="pt-BR" sz="1600" dirty="0">
              <a:solidFill>
                <a:schemeClr val="bg1"/>
              </a:solidFill>
            </a:endParaRPr>
          </a:p>
        </p:txBody>
      </p:sp>
      <p:sp>
        <p:nvSpPr>
          <p:cNvPr id="81" name="Rectangle 54">
            <a:extLst>
              <a:ext uri="{FF2B5EF4-FFF2-40B4-BE49-F238E27FC236}">
                <a16:creationId xmlns:a16="http://schemas.microsoft.com/office/drawing/2014/main" id="{4E07AC08-22BD-489C-B046-95C62CA999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4028" y="2309718"/>
            <a:ext cx="3687762" cy="2600325"/>
          </a:xfrm>
          <a:prstGeom prst="rect">
            <a:avLst/>
          </a:prstGeom>
          <a:noFill/>
          <a:ln w="12" cap="rnd">
            <a:solidFill>
              <a:srgbClr val="DEDEDE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pt-BR" dirty="0"/>
          </a:p>
        </p:txBody>
      </p:sp>
      <p:sp>
        <p:nvSpPr>
          <p:cNvPr id="82" name="Rectangle 55">
            <a:extLst>
              <a:ext uri="{FF2B5EF4-FFF2-40B4-BE49-F238E27FC236}">
                <a16:creationId xmlns:a16="http://schemas.microsoft.com/office/drawing/2014/main" id="{45CF72E2-E1D3-4E8C-874B-D159358002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52203" y="4978306"/>
            <a:ext cx="3692525" cy="865187"/>
          </a:xfrm>
          <a:prstGeom prst="rect">
            <a:avLst/>
          </a:prstGeom>
          <a:solidFill>
            <a:srgbClr val="008080"/>
          </a:solidFill>
          <a:ln>
            <a:solidFill>
              <a:srgbClr val="008080"/>
            </a:solidFill>
          </a:ln>
          <a:extLst/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O adverso ao risco prefere um valor certo à possibilidade de ganhar um valor similar ou maior</a:t>
            </a:r>
          </a:p>
        </p:txBody>
      </p:sp>
      <p:sp>
        <p:nvSpPr>
          <p:cNvPr id="83" name="Rectangle 60">
            <a:extLst>
              <a:ext uri="{FF2B5EF4-FFF2-40B4-BE49-F238E27FC236}">
                <a16:creationId xmlns:a16="http://schemas.microsoft.com/office/drawing/2014/main" id="{2BF3569B-3232-4F3B-A757-92596103EB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61828" y="5419631"/>
            <a:ext cx="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endParaRPr lang="pt-BR" dirty="0"/>
          </a:p>
        </p:txBody>
      </p:sp>
      <p:sp>
        <p:nvSpPr>
          <p:cNvPr id="84" name="Rectangle 61">
            <a:extLst>
              <a:ext uri="{FF2B5EF4-FFF2-40B4-BE49-F238E27FC236}">
                <a16:creationId xmlns:a16="http://schemas.microsoft.com/office/drawing/2014/main" id="{87E9E420-EECB-4C21-8876-606F550BAA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0853" y="4978306"/>
            <a:ext cx="3694112" cy="865187"/>
          </a:xfrm>
          <a:prstGeom prst="rect">
            <a:avLst/>
          </a:prstGeom>
          <a:solidFill>
            <a:srgbClr val="008080"/>
          </a:solidFill>
          <a:ln>
            <a:solidFill>
              <a:srgbClr val="008080"/>
            </a:solidFill>
          </a:ln>
          <a:extLst/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O amante do risco prefere um benefício esperado a um benefício real</a:t>
            </a:r>
          </a:p>
        </p:txBody>
      </p:sp>
      <p:sp>
        <p:nvSpPr>
          <p:cNvPr id="85" name="Rectangle 11">
            <a:extLst>
              <a:ext uri="{FF2B5EF4-FFF2-40B4-BE49-F238E27FC236}">
                <a16:creationId xmlns:a16="http://schemas.microsoft.com/office/drawing/2014/main" id="{AEB77EC2-FB08-448B-9F1D-C8714E789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4841" y="2377981"/>
            <a:ext cx="599523" cy="16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pt-BR" sz="1100" b="1" dirty="0">
                <a:solidFill>
                  <a:srgbClr val="C00000"/>
                </a:solidFill>
              </a:rPr>
              <a:t>Vantagem</a:t>
            </a:r>
            <a:endParaRPr lang="pt-BR" dirty="0">
              <a:solidFill>
                <a:srgbClr val="C00000"/>
              </a:solidFill>
            </a:endParaRPr>
          </a:p>
        </p:txBody>
      </p:sp>
      <p:sp>
        <p:nvSpPr>
          <p:cNvPr id="86" name="Rectangle 15">
            <a:extLst>
              <a:ext uri="{FF2B5EF4-FFF2-40B4-BE49-F238E27FC236}">
                <a16:creationId xmlns:a16="http://schemas.microsoft.com/office/drawing/2014/main" id="{A221E86B-C6BE-4BFB-A696-3698555451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88041" y="4651281"/>
            <a:ext cx="635000" cy="185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pt-BR" sz="1100" b="1" dirty="0">
                <a:solidFill>
                  <a:srgbClr val="C00000"/>
                </a:solidFill>
              </a:rPr>
              <a:t>Benefício</a:t>
            </a:r>
            <a:endParaRPr lang="pt-BR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5691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">
            <a:extLst>
              <a:ext uri="{FF2B5EF4-FFF2-40B4-BE49-F238E27FC236}">
                <a16:creationId xmlns:a16="http://schemas.microsoft.com/office/drawing/2014/main" id="{4C949E71-14BF-45AA-9159-727B7371D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3790" y="266222"/>
            <a:ext cx="9529851" cy="5944811"/>
          </a:xfrm>
          <a:prstGeom prst="rect">
            <a:avLst/>
          </a:prstGeom>
          <a:ln>
            <a:noFill/>
          </a:ln>
          <a:effectLst/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98C6BB05-FF41-41EC-825D-36D6FB24E0BE}"/>
              </a:ext>
            </a:extLst>
          </p:cNvPr>
          <p:cNvSpPr/>
          <p:nvPr/>
        </p:nvSpPr>
        <p:spPr>
          <a:xfrm>
            <a:off x="2544603" y="6479403"/>
            <a:ext cx="157992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pt-BR" sz="1200" i="1" spc="10" dirty="0">
                <a:solidFill>
                  <a:srgbClr val="25252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Fonte: KPMG Brasil</a:t>
            </a:r>
            <a:endParaRPr lang="pt-BR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1097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1002</TotalTime>
  <Words>593</Words>
  <Application>Microsoft Office PowerPoint</Application>
  <PresentationFormat>Widescreen</PresentationFormat>
  <Paragraphs>108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DINCond-Black</vt:lpstr>
      <vt:lpstr>DINCond-Medium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Menezes</dc:creator>
  <cp:lastModifiedBy>Adriano Martins</cp:lastModifiedBy>
  <cp:revision>55</cp:revision>
  <dcterms:created xsi:type="dcterms:W3CDTF">2018-08-08T19:11:51Z</dcterms:created>
  <dcterms:modified xsi:type="dcterms:W3CDTF">2018-10-02T23:45:51Z</dcterms:modified>
</cp:coreProperties>
</file>

<file path=docProps/thumbnail.jpeg>
</file>